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66"/>
  </p:notesMasterIdLst>
  <p:handoutMasterIdLst>
    <p:handoutMasterId r:id="rId67"/>
  </p:handoutMasterIdLst>
  <p:sldIdLst>
    <p:sldId id="698" r:id="rId3"/>
    <p:sldId id="699" r:id="rId4"/>
    <p:sldId id="700" r:id="rId5"/>
    <p:sldId id="701" r:id="rId6"/>
    <p:sldId id="702" r:id="rId7"/>
    <p:sldId id="703" r:id="rId8"/>
    <p:sldId id="704" r:id="rId9"/>
    <p:sldId id="705" r:id="rId10"/>
    <p:sldId id="706" r:id="rId11"/>
    <p:sldId id="707" r:id="rId12"/>
    <p:sldId id="708" r:id="rId13"/>
    <p:sldId id="709" r:id="rId14"/>
    <p:sldId id="710" r:id="rId15"/>
    <p:sldId id="711" r:id="rId16"/>
    <p:sldId id="712" r:id="rId17"/>
    <p:sldId id="713" r:id="rId18"/>
    <p:sldId id="714" r:id="rId19"/>
    <p:sldId id="715" r:id="rId20"/>
    <p:sldId id="716" r:id="rId21"/>
    <p:sldId id="717" r:id="rId22"/>
    <p:sldId id="718" r:id="rId23"/>
    <p:sldId id="719" r:id="rId24"/>
    <p:sldId id="721" r:id="rId25"/>
    <p:sldId id="722" r:id="rId26"/>
    <p:sldId id="723" r:id="rId27"/>
    <p:sldId id="725" r:id="rId28"/>
    <p:sldId id="727" r:id="rId29"/>
    <p:sldId id="728" r:id="rId30"/>
    <p:sldId id="729" r:id="rId31"/>
    <p:sldId id="730" r:id="rId32"/>
    <p:sldId id="731" r:id="rId33"/>
    <p:sldId id="732" r:id="rId34"/>
    <p:sldId id="733" r:id="rId35"/>
    <p:sldId id="734" r:id="rId36"/>
    <p:sldId id="788" r:id="rId37"/>
    <p:sldId id="735" r:id="rId38"/>
    <p:sldId id="736" r:id="rId39"/>
    <p:sldId id="737" r:id="rId40"/>
    <p:sldId id="738" r:id="rId41"/>
    <p:sldId id="739" r:id="rId42"/>
    <p:sldId id="740" r:id="rId43"/>
    <p:sldId id="743" r:id="rId44"/>
    <p:sldId id="744" r:id="rId45"/>
    <p:sldId id="745" r:id="rId46"/>
    <p:sldId id="746" r:id="rId47"/>
    <p:sldId id="747" r:id="rId48"/>
    <p:sldId id="749" r:id="rId49"/>
    <p:sldId id="750" r:id="rId50"/>
    <p:sldId id="751" r:id="rId51"/>
    <p:sldId id="752" r:id="rId52"/>
    <p:sldId id="753" r:id="rId53"/>
    <p:sldId id="754" r:id="rId54"/>
    <p:sldId id="755" r:id="rId55"/>
    <p:sldId id="756" r:id="rId56"/>
    <p:sldId id="757" r:id="rId57"/>
    <p:sldId id="758" r:id="rId58"/>
    <p:sldId id="791" r:id="rId59"/>
    <p:sldId id="760" r:id="rId60"/>
    <p:sldId id="789" r:id="rId61"/>
    <p:sldId id="762" r:id="rId62"/>
    <p:sldId id="763" r:id="rId63"/>
    <p:sldId id="764" r:id="rId64"/>
    <p:sldId id="792" r:id="rId65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96" d="100"/>
          <a:sy n="96" d="100"/>
        </p:scale>
        <p:origin x="714" y="9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5D8706DA-18A0-44F5-87A2-ED2CBBFDB1F9}" type="datetimeFigureOut">
              <a:rPr lang="zh-CN" altLang="en-US"/>
              <a:pPr>
                <a:defRPr/>
              </a:pPr>
              <a:t>2024/10/11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05B5D34-5376-49BD-83BC-1408E61A4F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659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5198A2E-1361-45D8-AD4B-9549C50B7210}" type="datetimeFigureOut">
              <a:rPr lang="zh-CN" altLang="en-US"/>
              <a:pPr>
                <a:defRPr/>
              </a:pPr>
              <a:t>2024/10/11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010F303E-AB3B-434E-A181-4759DF1A70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395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F303E-AB3B-434E-A181-4759DF1A7072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462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F303E-AB3B-434E-A181-4759DF1A7072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165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0F303E-AB3B-434E-A181-4759DF1A7072}" type="slidenum">
              <a:rPr lang="zh-CN" altLang="en-US" smtClean="0"/>
              <a:pPr>
                <a:defRPr/>
              </a:pPr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18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474195034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28801264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38756331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50535186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3958A-A201-4299-BD19-C4AFC69A4D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5797065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503D7-6F34-4459-B867-373F73CA009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9248816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D6279-643A-4120-BF08-28FC645DB5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3388072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60C0F-19EE-4FB0-9A3D-E1B786B6311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6579159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EB445-2D3A-46F9-8737-1B8CCC8207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1134787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E4B40-E674-4314-BFC5-7946DFF008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0191905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9F9F-0D78-496B-89F8-1B74E8A8E2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2577931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51693582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F8961-DDA0-408D-917C-23CADBE5E6D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2603107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49DB2-12A4-48D5-87A0-4D17FBED088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2146978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F11C0-1A10-4978-8A8F-CABAACB2B36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9117427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C9B76-7AFC-4929-8C0B-2CA2FE9BC7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5238908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AC3A9-793C-43F3-A1A6-3BC85A754D6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2331253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0634B-E71D-4B74-9337-54E1C4BBD8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6512957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D08DC-AF9C-4406-B3CD-9470958936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9698197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5186341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293656484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36770049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8753154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48347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02269095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73388646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l">
              <a:defRPr/>
            </a:pPr>
            <a:endParaRPr lang="zh-CN" altLang="en-US" sz="2400" b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29ABD803-7ED2-4574-9AFB-42B239145E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audio2.wav"/><Relationship Id="rId7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10" Type="http://schemas.openxmlformats.org/officeDocument/2006/relationships/slide" Target="slide6.xml"/><Relationship Id="rId4" Type="http://schemas.openxmlformats.org/officeDocument/2006/relationships/audio" Target="../media/audio3.wav"/><Relationship Id="rId9" Type="http://schemas.openxmlformats.org/officeDocument/2006/relationships/image" Target="../media/image13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179388" y="0"/>
            <a:ext cx="8964612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4400"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charset="0"/>
                <a:cs typeface="Times New Roman" pitchFamily="18" charset="0"/>
              </a:rPr>
              <a:t>CHAPTER 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Software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Requirement  Analysis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22288" y="279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例：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ATM</a:t>
            </a:r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系统的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Actor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791580" y="1808820"/>
            <a:ext cx="2052637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储户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银行出纳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银行会计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系统工程师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读卡机</a:t>
            </a:r>
          </a:p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吐钱设备</a:t>
            </a:r>
          </a:p>
          <a:p>
            <a:pPr algn="l" eaLnBrk="1" hangingPunct="1">
              <a:spcBef>
                <a:spcPct val="50000"/>
              </a:spcBef>
            </a:pPr>
            <a:endParaRPr kumimoji="1" lang="zh-CN" altLang="en-US" sz="2400" b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60" y="1470080"/>
            <a:ext cx="4713288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11188" y="368660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如何提取出用例 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566555" y="1853825"/>
            <a:ext cx="81343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algn="just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发现用户的目标</a:t>
            </a:r>
          </a:p>
          <a:p>
            <a:pPr marL="469900" indent="-469900" algn="just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系统必须做什么（功能需求），而非如何做（设计）</a:t>
            </a:r>
          </a:p>
          <a:p>
            <a:pPr marL="469900" indent="-469900" algn="just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系统描述为具有某种职责</a:t>
            </a:r>
          </a:p>
          <a:p>
            <a:pPr marL="469900" indent="-469900" algn="just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系统外部行为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ChangeArrowheads="1"/>
          </p:cNvSpPr>
          <p:nvPr/>
        </p:nvSpPr>
        <p:spPr bwMode="auto">
          <a:xfrm>
            <a:off x="447940" y="1673805"/>
            <a:ext cx="8460940" cy="52937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457200" indent="-457200" algn="l" eaLnBrk="0" hangingPunct="0">
              <a:buFont typeface="Wingdings" panose="05000000000000000000" pitchFamily="2" charset="2"/>
              <a:buChar char="p"/>
              <a:defRPr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针对已识别角色：</a:t>
            </a:r>
          </a:p>
          <a:p>
            <a:pPr algn="l" eaLnBrk="0" hangingPunct="0"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kumimoji="1"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、某个角色要求系统为其</a:t>
            </a:r>
            <a:r>
              <a:rPr kumimoji="1"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提供什么功能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？该角色需要</a:t>
            </a:r>
            <a:r>
              <a:rPr kumimoji="1"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做哪些工作</a:t>
            </a:r>
            <a:r>
              <a:rPr kumimoji="1" lang="en-US" altLang="zh-CN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可能有些工作需要系统帮助完成）？</a:t>
            </a:r>
          </a:p>
          <a:p>
            <a:pPr algn="l" eaLnBrk="0" hangingPunct="0"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kumimoji="1"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、角色需要阅读、创建、销毁、更新或存储系统中的某些（类）</a:t>
            </a:r>
            <a:r>
              <a:rPr kumimoji="1"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信息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吗？</a:t>
            </a:r>
          </a:p>
          <a:p>
            <a:pPr algn="l" eaLnBrk="0" hangingPunct="0"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kumimoji="1"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、系统中的事件一定要告知角色吗？</a:t>
            </a:r>
            <a:r>
              <a:rPr kumimoji="1"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角色需要告诉</a:t>
            </a:r>
            <a:r>
              <a:rPr kumimoji="1"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系统一些什么吗？</a:t>
            </a:r>
          </a:p>
          <a:p>
            <a:pPr algn="l" eaLnBrk="0" hangingPunct="0">
              <a:defRPr/>
            </a:pP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4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、由于系统新功能的识别，角色的日常工作被简化或效率提高了吗？（若是，则该用例对于该角色有意义、值得实现）</a:t>
            </a:r>
          </a:p>
          <a:p>
            <a:pPr algn="l" eaLnBrk="0" hangingPunct="0">
              <a:defRPr/>
            </a:pP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 algn="l" eaLnBrk="0" hangingPunct="0">
              <a:buFont typeface="Wingdings" panose="05000000000000000000" pitchFamily="2" charset="2"/>
              <a:buChar char="p"/>
              <a:defRPr/>
            </a:pPr>
            <a:r>
              <a:rPr kumimoji="1"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针对系统：</a:t>
            </a:r>
          </a:p>
          <a:p>
            <a:pPr algn="l" eaLnBrk="0" hangingPunct="0">
              <a:defRPr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、系统需要什么样的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输入和输出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？输入来自哪里？输出去往哪里？</a:t>
            </a:r>
          </a:p>
          <a:p>
            <a:pPr algn="l" eaLnBrk="0" hangingPunct="0">
              <a:defRPr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、该系统的当前状况还存在哪些问题？有</a:t>
            </a:r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哪些改进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的方向？</a:t>
            </a:r>
            <a:endParaRPr kumimoji="1"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45005" y="413665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如何提取出用例 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Text Box 2"/>
          <p:cNvSpPr txBox="1">
            <a:spLocks noChangeArrowheads="1"/>
          </p:cNvSpPr>
          <p:nvPr/>
        </p:nvSpPr>
        <p:spPr bwMode="auto">
          <a:xfrm>
            <a:off x="475323" y="413665"/>
            <a:ext cx="551046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ATM use case diagram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76250" y="1808163"/>
            <a:ext cx="8301038" cy="4955522"/>
            <a:chOff x="144" y="528"/>
            <a:chExt cx="5424" cy="3756"/>
          </a:xfrm>
        </p:grpSpPr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144" y="3168"/>
              <a:ext cx="1680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withdraw money </a:t>
              </a:r>
              <a:endParaRPr lang="en-US" altLang="zh-CN" sz="2400" b="0">
                <a:solidFill>
                  <a:schemeClr val="tx1"/>
                </a:solidFill>
              </a:endParaRPr>
            </a:p>
          </p:txBody>
        </p:sp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>
              <a:off x="1824" y="1728"/>
              <a:ext cx="240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>
              <a:off x="1968" y="1968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 flipH="1">
              <a:off x="1776" y="2160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1968" y="2160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 flipH="1">
              <a:off x="1776" y="2592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>
              <a:off x="1968" y="2592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7" name="Oval 11"/>
            <p:cNvSpPr>
              <a:spLocks noChangeArrowheads="1"/>
            </p:cNvSpPr>
            <p:nvPr/>
          </p:nvSpPr>
          <p:spPr bwMode="auto">
            <a:xfrm>
              <a:off x="4560" y="528"/>
              <a:ext cx="240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4704" y="768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 flipH="1">
              <a:off x="4512" y="960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0" name="Line 14"/>
            <p:cNvSpPr>
              <a:spLocks noChangeShapeType="1"/>
            </p:cNvSpPr>
            <p:nvPr/>
          </p:nvSpPr>
          <p:spPr bwMode="auto">
            <a:xfrm>
              <a:off x="4704" y="960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1" name="Line 15"/>
            <p:cNvSpPr>
              <a:spLocks noChangeShapeType="1"/>
            </p:cNvSpPr>
            <p:nvPr/>
          </p:nvSpPr>
          <p:spPr bwMode="auto">
            <a:xfrm flipH="1">
              <a:off x="4512" y="1392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2" name="Line 16"/>
            <p:cNvSpPr>
              <a:spLocks noChangeShapeType="1"/>
            </p:cNvSpPr>
            <p:nvPr/>
          </p:nvSpPr>
          <p:spPr bwMode="auto">
            <a:xfrm>
              <a:off x="4704" y="1392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3" name="Oval 17"/>
            <p:cNvSpPr>
              <a:spLocks noChangeArrowheads="1"/>
            </p:cNvSpPr>
            <p:nvPr/>
          </p:nvSpPr>
          <p:spPr bwMode="auto">
            <a:xfrm>
              <a:off x="4560" y="2496"/>
              <a:ext cx="240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4" name="Line 18"/>
            <p:cNvSpPr>
              <a:spLocks noChangeShapeType="1"/>
            </p:cNvSpPr>
            <p:nvPr/>
          </p:nvSpPr>
          <p:spPr bwMode="auto">
            <a:xfrm>
              <a:off x="4704" y="2736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 flipH="1">
              <a:off x="4512" y="2928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4704" y="2928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7" name="Line 21"/>
            <p:cNvSpPr>
              <a:spLocks noChangeShapeType="1"/>
            </p:cNvSpPr>
            <p:nvPr/>
          </p:nvSpPr>
          <p:spPr bwMode="auto">
            <a:xfrm flipH="1">
              <a:off x="4512" y="3360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>
              <a:off x="4704" y="3360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59" name="Oval 23"/>
            <p:cNvSpPr>
              <a:spLocks noChangeArrowheads="1"/>
            </p:cNvSpPr>
            <p:nvPr/>
          </p:nvSpPr>
          <p:spPr bwMode="auto">
            <a:xfrm>
              <a:off x="2976" y="1440"/>
              <a:ext cx="816" cy="432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0" name="Oval 24"/>
            <p:cNvSpPr>
              <a:spLocks noChangeArrowheads="1"/>
            </p:cNvSpPr>
            <p:nvPr/>
          </p:nvSpPr>
          <p:spPr bwMode="auto">
            <a:xfrm>
              <a:off x="3024" y="2736"/>
              <a:ext cx="816" cy="432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1" name="Oval 25"/>
            <p:cNvSpPr>
              <a:spLocks noChangeArrowheads="1"/>
            </p:cNvSpPr>
            <p:nvPr/>
          </p:nvSpPr>
          <p:spPr bwMode="auto">
            <a:xfrm>
              <a:off x="1632" y="576"/>
              <a:ext cx="816" cy="432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2" name="Oval 26"/>
            <p:cNvSpPr>
              <a:spLocks noChangeArrowheads="1"/>
            </p:cNvSpPr>
            <p:nvPr/>
          </p:nvSpPr>
          <p:spPr bwMode="auto">
            <a:xfrm>
              <a:off x="1584" y="3600"/>
              <a:ext cx="816" cy="432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3" name="Oval 27"/>
            <p:cNvSpPr>
              <a:spLocks noChangeArrowheads="1"/>
            </p:cNvSpPr>
            <p:nvPr/>
          </p:nvSpPr>
          <p:spPr bwMode="auto">
            <a:xfrm>
              <a:off x="192" y="1488"/>
              <a:ext cx="816" cy="432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4" name="Oval 28"/>
            <p:cNvSpPr>
              <a:spLocks noChangeArrowheads="1"/>
            </p:cNvSpPr>
            <p:nvPr/>
          </p:nvSpPr>
          <p:spPr bwMode="auto">
            <a:xfrm>
              <a:off x="288" y="2736"/>
              <a:ext cx="816" cy="432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5" name="Line 29"/>
            <p:cNvSpPr>
              <a:spLocks noChangeShapeType="1"/>
            </p:cNvSpPr>
            <p:nvPr/>
          </p:nvSpPr>
          <p:spPr bwMode="auto">
            <a:xfrm flipV="1">
              <a:off x="2256" y="1728"/>
              <a:ext cx="72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6" name="Line 30"/>
            <p:cNvSpPr>
              <a:spLocks noChangeShapeType="1"/>
            </p:cNvSpPr>
            <p:nvPr/>
          </p:nvSpPr>
          <p:spPr bwMode="auto">
            <a:xfrm>
              <a:off x="2304" y="2448"/>
              <a:ext cx="768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7" name="Line 31"/>
            <p:cNvSpPr>
              <a:spLocks noChangeShapeType="1"/>
            </p:cNvSpPr>
            <p:nvPr/>
          </p:nvSpPr>
          <p:spPr bwMode="auto">
            <a:xfrm flipV="1">
              <a:off x="1968" y="1008"/>
              <a:ext cx="0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8" name="Line 32"/>
            <p:cNvSpPr>
              <a:spLocks noChangeShapeType="1"/>
            </p:cNvSpPr>
            <p:nvPr/>
          </p:nvSpPr>
          <p:spPr bwMode="auto">
            <a:xfrm>
              <a:off x="1968" y="2880"/>
              <a:ext cx="48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9" name="Line 33"/>
            <p:cNvSpPr>
              <a:spLocks noChangeShapeType="1"/>
            </p:cNvSpPr>
            <p:nvPr/>
          </p:nvSpPr>
          <p:spPr bwMode="auto">
            <a:xfrm flipV="1">
              <a:off x="3840" y="2976"/>
              <a:ext cx="720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 flipH="1">
              <a:off x="3744" y="1008"/>
              <a:ext cx="672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1" name="Line 35"/>
            <p:cNvSpPr>
              <a:spLocks noChangeShapeType="1"/>
            </p:cNvSpPr>
            <p:nvPr/>
          </p:nvSpPr>
          <p:spPr bwMode="auto">
            <a:xfrm flipH="1">
              <a:off x="1152" y="2400"/>
              <a:ext cx="62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2" name="Line 36"/>
            <p:cNvSpPr>
              <a:spLocks noChangeShapeType="1"/>
            </p:cNvSpPr>
            <p:nvPr/>
          </p:nvSpPr>
          <p:spPr bwMode="auto">
            <a:xfrm flipH="1" flipV="1">
              <a:off x="1008" y="1776"/>
              <a:ext cx="76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73" name="Text Box 37"/>
            <p:cNvSpPr txBox="1">
              <a:spLocks noChangeArrowheads="1"/>
            </p:cNvSpPr>
            <p:nvPr/>
          </p:nvSpPr>
          <p:spPr bwMode="auto">
            <a:xfrm>
              <a:off x="2221" y="2160"/>
              <a:ext cx="960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</a:rPr>
                <a:t>customer </a:t>
              </a:r>
              <a:endParaRPr lang="en-US" altLang="zh-CN" sz="2400" b="0" dirty="0">
                <a:solidFill>
                  <a:schemeClr val="tx1"/>
                </a:solidFill>
              </a:endParaRPr>
            </a:p>
          </p:txBody>
        </p:sp>
        <p:sp>
          <p:nvSpPr>
            <p:cNvPr id="14374" name="Text Box 38"/>
            <p:cNvSpPr txBox="1">
              <a:spLocks noChangeArrowheads="1"/>
            </p:cNvSpPr>
            <p:nvPr/>
          </p:nvSpPr>
          <p:spPr bwMode="auto">
            <a:xfrm>
              <a:off x="4128" y="3709"/>
              <a:ext cx="1392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2400" dirty="0">
                  <a:solidFill>
                    <a:schemeClr val="tx1"/>
                  </a:solidFill>
                </a:rPr>
                <a:t>credit system </a:t>
              </a:r>
              <a:endParaRPr lang="en-US" altLang="zh-CN" sz="2400" b="0" dirty="0">
                <a:solidFill>
                  <a:schemeClr val="tx1"/>
                </a:solidFill>
              </a:endParaRPr>
            </a:p>
          </p:txBody>
        </p:sp>
        <p:sp>
          <p:nvSpPr>
            <p:cNvPr id="14375" name="Text Box 39"/>
            <p:cNvSpPr txBox="1">
              <a:spLocks noChangeArrowheads="1"/>
            </p:cNvSpPr>
            <p:nvPr/>
          </p:nvSpPr>
          <p:spPr bwMode="auto">
            <a:xfrm>
              <a:off x="4272" y="1631"/>
              <a:ext cx="1296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2400">
                  <a:solidFill>
                    <a:schemeClr val="tx1"/>
                  </a:solidFill>
                </a:rPr>
                <a:t>bank official </a:t>
              </a:r>
              <a:endParaRPr lang="en-US" altLang="zh-CN" sz="2400" b="0">
                <a:solidFill>
                  <a:schemeClr val="tx1"/>
                </a:solidFill>
              </a:endParaRPr>
            </a:p>
          </p:txBody>
        </p:sp>
        <p:sp>
          <p:nvSpPr>
            <p:cNvPr id="14376" name="Text Box 40"/>
            <p:cNvSpPr txBox="1">
              <a:spLocks noChangeArrowheads="1"/>
            </p:cNvSpPr>
            <p:nvPr/>
          </p:nvSpPr>
          <p:spPr bwMode="auto">
            <a:xfrm>
              <a:off x="2880" y="1824"/>
              <a:ext cx="1296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change PIN </a:t>
              </a:r>
              <a:endParaRPr lang="en-US" altLang="zh-CN" sz="2400" b="0">
                <a:solidFill>
                  <a:schemeClr val="tx1"/>
                </a:solidFill>
              </a:endParaRPr>
            </a:p>
          </p:txBody>
        </p:sp>
        <p:sp>
          <p:nvSpPr>
            <p:cNvPr id="14377" name="Text Box 41"/>
            <p:cNvSpPr txBox="1">
              <a:spLocks noChangeArrowheads="1"/>
            </p:cNvSpPr>
            <p:nvPr/>
          </p:nvSpPr>
          <p:spPr bwMode="auto">
            <a:xfrm>
              <a:off x="144" y="1920"/>
              <a:ext cx="1392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deposit funds </a:t>
              </a:r>
              <a:endParaRPr lang="en-US" altLang="zh-CN" sz="2400" b="0">
                <a:solidFill>
                  <a:schemeClr val="tx1"/>
                </a:solidFill>
              </a:endParaRPr>
            </a:p>
          </p:txBody>
        </p:sp>
        <p:sp>
          <p:nvSpPr>
            <p:cNvPr id="14378" name="Text Box 42"/>
            <p:cNvSpPr txBox="1">
              <a:spLocks noChangeArrowheads="1"/>
            </p:cNvSpPr>
            <p:nvPr/>
          </p:nvSpPr>
          <p:spPr bwMode="auto">
            <a:xfrm>
              <a:off x="1968" y="959"/>
              <a:ext cx="1392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>
                  <a:solidFill>
                    <a:schemeClr val="tx1"/>
                  </a:solidFill>
                </a:rPr>
                <a:t> </a:t>
              </a:r>
              <a:r>
                <a:rPr lang="en-US" altLang="zh-CN" sz="2400">
                  <a:solidFill>
                    <a:schemeClr val="tx1"/>
                  </a:solidFill>
                </a:rPr>
                <a:t>transfer funds </a:t>
              </a:r>
              <a:endParaRPr lang="en-US" altLang="zh-CN" sz="2400" b="0">
                <a:solidFill>
                  <a:schemeClr val="tx1"/>
                </a:solidFill>
              </a:endParaRPr>
            </a:p>
          </p:txBody>
        </p:sp>
        <p:sp>
          <p:nvSpPr>
            <p:cNvPr id="14379" name="Text Box 43"/>
            <p:cNvSpPr txBox="1">
              <a:spLocks noChangeArrowheads="1"/>
            </p:cNvSpPr>
            <p:nvPr/>
          </p:nvSpPr>
          <p:spPr bwMode="auto">
            <a:xfrm>
              <a:off x="1944" y="3934"/>
              <a:ext cx="148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</a:rPr>
                <a:t> </a:t>
              </a:r>
              <a:r>
                <a:rPr lang="en-US" altLang="zh-CN" sz="2400" dirty="0">
                  <a:solidFill>
                    <a:schemeClr val="tx1"/>
                  </a:solidFill>
                </a:rPr>
                <a:t>view balance </a:t>
              </a:r>
              <a:endParaRPr lang="en-US" altLang="zh-CN" sz="2400" b="0" dirty="0">
                <a:solidFill>
                  <a:schemeClr val="tx1"/>
                </a:solidFill>
              </a:endParaRPr>
            </a:p>
          </p:txBody>
        </p:sp>
        <p:sp>
          <p:nvSpPr>
            <p:cNvPr id="14380" name="Text Box 44"/>
            <p:cNvSpPr txBox="1">
              <a:spLocks noChangeArrowheads="1"/>
            </p:cNvSpPr>
            <p:nvPr/>
          </p:nvSpPr>
          <p:spPr bwMode="auto">
            <a:xfrm>
              <a:off x="2661" y="3183"/>
              <a:ext cx="148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tx1"/>
                  </a:solidFill>
                </a:rPr>
                <a:t> </a:t>
              </a:r>
              <a:r>
                <a:rPr lang="en-US" altLang="zh-CN" sz="2400" dirty="0">
                  <a:solidFill>
                    <a:schemeClr val="tx1"/>
                  </a:solidFill>
                </a:rPr>
                <a:t>authenticating </a:t>
              </a:r>
              <a:endParaRPr lang="en-US" altLang="zh-CN" sz="2400" b="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1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ChangeArrowheads="1"/>
          </p:cNvSpPr>
          <p:nvPr/>
        </p:nvSpPr>
        <p:spPr bwMode="auto">
          <a:xfrm>
            <a:off x="161510" y="143635"/>
            <a:ext cx="8763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移动电话系统的使用用例图 </a:t>
            </a:r>
          </a:p>
        </p:txBody>
      </p:sp>
      <p:sp>
        <p:nvSpPr>
          <p:cNvPr id="362499" name="Line 3"/>
          <p:cNvSpPr>
            <a:spLocks noChangeShapeType="1"/>
          </p:cNvSpPr>
          <p:nvPr/>
        </p:nvSpPr>
        <p:spPr bwMode="auto">
          <a:xfrm>
            <a:off x="500063" y="3246438"/>
            <a:ext cx="871537" cy="3175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00" name="Line 4"/>
          <p:cNvSpPr>
            <a:spLocks noChangeShapeType="1"/>
          </p:cNvSpPr>
          <p:nvPr/>
        </p:nvSpPr>
        <p:spPr bwMode="auto">
          <a:xfrm>
            <a:off x="935038" y="3073400"/>
            <a:ext cx="3175" cy="606425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01" name="Line 5"/>
          <p:cNvSpPr>
            <a:spLocks noChangeShapeType="1"/>
          </p:cNvSpPr>
          <p:nvPr/>
        </p:nvSpPr>
        <p:spPr bwMode="auto">
          <a:xfrm flipH="1">
            <a:off x="674688" y="3679825"/>
            <a:ext cx="260350" cy="431800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02" name="Line 6"/>
          <p:cNvSpPr>
            <a:spLocks noChangeShapeType="1"/>
          </p:cNvSpPr>
          <p:nvPr/>
        </p:nvSpPr>
        <p:spPr bwMode="auto">
          <a:xfrm>
            <a:off x="935038" y="3678238"/>
            <a:ext cx="261937" cy="434975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03" name="Oval 7"/>
          <p:cNvSpPr>
            <a:spLocks noChangeArrowheads="1"/>
          </p:cNvSpPr>
          <p:nvPr/>
        </p:nvSpPr>
        <p:spPr bwMode="auto">
          <a:xfrm>
            <a:off x="674688" y="2554288"/>
            <a:ext cx="525462" cy="522287"/>
          </a:xfrm>
          <a:prstGeom prst="ellips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04" name="Rectangle 8"/>
          <p:cNvSpPr>
            <a:spLocks noChangeArrowheads="1"/>
          </p:cNvSpPr>
          <p:nvPr/>
        </p:nvSpPr>
        <p:spPr bwMode="auto">
          <a:xfrm>
            <a:off x="2286000" y="1030288"/>
            <a:ext cx="4038600" cy="5638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05" name="Oval 9"/>
          <p:cNvSpPr>
            <a:spLocks noChangeArrowheads="1"/>
          </p:cNvSpPr>
          <p:nvPr/>
        </p:nvSpPr>
        <p:spPr bwMode="auto">
          <a:xfrm>
            <a:off x="2514600" y="1258888"/>
            <a:ext cx="3184525" cy="11112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06" name="Text Box 10"/>
          <p:cNvSpPr txBox="1">
            <a:spLocks noChangeArrowheads="1"/>
          </p:cNvSpPr>
          <p:nvPr/>
        </p:nvSpPr>
        <p:spPr bwMode="auto">
          <a:xfrm>
            <a:off x="2571750" y="1479550"/>
            <a:ext cx="2720617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Talk to Others</a:t>
            </a:r>
          </a:p>
        </p:txBody>
      </p:sp>
      <p:sp>
        <p:nvSpPr>
          <p:cNvPr id="362507" name="Line 11"/>
          <p:cNvSpPr>
            <a:spLocks noChangeShapeType="1"/>
          </p:cNvSpPr>
          <p:nvPr/>
        </p:nvSpPr>
        <p:spPr bwMode="auto">
          <a:xfrm flipV="1">
            <a:off x="1371600" y="1792288"/>
            <a:ext cx="1143000" cy="1281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arrow" w="med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08" name="Line 12"/>
          <p:cNvSpPr>
            <a:spLocks noChangeShapeType="1"/>
          </p:cNvSpPr>
          <p:nvPr/>
        </p:nvSpPr>
        <p:spPr bwMode="auto">
          <a:xfrm>
            <a:off x="5715000" y="1944688"/>
            <a:ext cx="1547813" cy="11287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09" name="Oval 13"/>
          <p:cNvSpPr>
            <a:spLocks noChangeArrowheads="1"/>
          </p:cNvSpPr>
          <p:nvPr/>
        </p:nvSpPr>
        <p:spPr bwMode="auto">
          <a:xfrm>
            <a:off x="2530475" y="2586038"/>
            <a:ext cx="3184525" cy="11112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10" name="Text Box 14"/>
          <p:cNvSpPr txBox="1">
            <a:spLocks noChangeArrowheads="1"/>
          </p:cNvSpPr>
          <p:nvPr/>
        </p:nvSpPr>
        <p:spPr bwMode="auto">
          <a:xfrm>
            <a:off x="2571750" y="2806700"/>
            <a:ext cx="2720617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Download Icons</a:t>
            </a:r>
          </a:p>
        </p:txBody>
      </p:sp>
      <p:sp>
        <p:nvSpPr>
          <p:cNvPr id="362511" name="Oval 15"/>
          <p:cNvSpPr>
            <a:spLocks noChangeArrowheads="1"/>
          </p:cNvSpPr>
          <p:nvPr/>
        </p:nvSpPr>
        <p:spPr bwMode="auto">
          <a:xfrm>
            <a:off x="2514600" y="5253038"/>
            <a:ext cx="3657600" cy="11112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12" name="Text Box 16"/>
          <p:cNvSpPr txBox="1">
            <a:spLocks noChangeArrowheads="1"/>
          </p:cNvSpPr>
          <p:nvPr/>
        </p:nvSpPr>
        <p:spPr bwMode="auto">
          <a:xfrm>
            <a:off x="2571750" y="5473700"/>
            <a:ext cx="3082895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Manage Phonebook</a:t>
            </a:r>
          </a:p>
        </p:txBody>
      </p:sp>
      <p:sp>
        <p:nvSpPr>
          <p:cNvPr id="362513" name="Oval 17"/>
          <p:cNvSpPr>
            <a:spLocks noChangeArrowheads="1"/>
          </p:cNvSpPr>
          <p:nvPr/>
        </p:nvSpPr>
        <p:spPr bwMode="auto">
          <a:xfrm>
            <a:off x="2514600" y="3881438"/>
            <a:ext cx="3184525" cy="11112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14" name="Text Box 18"/>
          <p:cNvSpPr txBox="1">
            <a:spLocks noChangeArrowheads="1"/>
          </p:cNvSpPr>
          <p:nvPr/>
        </p:nvSpPr>
        <p:spPr bwMode="auto">
          <a:xfrm>
            <a:off x="2571750" y="4102100"/>
            <a:ext cx="2720617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Download Rings</a:t>
            </a:r>
          </a:p>
        </p:txBody>
      </p:sp>
      <p:sp>
        <p:nvSpPr>
          <p:cNvPr id="362515" name="Line 19"/>
          <p:cNvSpPr>
            <a:spLocks noChangeShapeType="1"/>
          </p:cNvSpPr>
          <p:nvPr/>
        </p:nvSpPr>
        <p:spPr bwMode="auto">
          <a:xfrm>
            <a:off x="7434263" y="3246438"/>
            <a:ext cx="871537" cy="3175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16" name="Line 20"/>
          <p:cNvSpPr>
            <a:spLocks noChangeShapeType="1"/>
          </p:cNvSpPr>
          <p:nvPr/>
        </p:nvSpPr>
        <p:spPr bwMode="auto">
          <a:xfrm>
            <a:off x="7869238" y="3073400"/>
            <a:ext cx="3175" cy="606425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17" name="Line 21"/>
          <p:cNvSpPr>
            <a:spLocks noChangeShapeType="1"/>
          </p:cNvSpPr>
          <p:nvPr/>
        </p:nvSpPr>
        <p:spPr bwMode="auto">
          <a:xfrm flipH="1">
            <a:off x="7608888" y="3679825"/>
            <a:ext cx="260350" cy="431800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18" name="Line 22"/>
          <p:cNvSpPr>
            <a:spLocks noChangeShapeType="1"/>
          </p:cNvSpPr>
          <p:nvPr/>
        </p:nvSpPr>
        <p:spPr bwMode="auto">
          <a:xfrm>
            <a:off x="7869238" y="3678238"/>
            <a:ext cx="261937" cy="434975"/>
          </a:xfrm>
          <a:prstGeom prst="lin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19" name="Oval 23"/>
          <p:cNvSpPr>
            <a:spLocks noChangeArrowheads="1"/>
          </p:cNvSpPr>
          <p:nvPr/>
        </p:nvSpPr>
        <p:spPr bwMode="auto">
          <a:xfrm>
            <a:off x="7608888" y="2554288"/>
            <a:ext cx="525462" cy="522287"/>
          </a:xfrm>
          <a:prstGeom prst="ellipse">
            <a:avLst/>
          </a:prstGeom>
          <a:noFill/>
          <a:ln w="1111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800"/>
          </a:p>
        </p:txBody>
      </p:sp>
      <p:sp>
        <p:nvSpPr>
          <p:cNvPr id="362520" name="Line 24"/>
          <p:cNvSpPr>
            <a:spLocks noChangeShapeType="1"/>
          </p:cNvSpPr>
          <p:nvPr/>
        </p:nvSpPr>
        <p:spPr bwMode="auto">
          <a:xfrm flipV="1">
            <a:off x="1524000" y="3240088"/>
            <a:ext cx="990600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arrow" w="med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21" name="Line 25"/>
          <p:cNvSpPr>
            <a:spLocks noChangeShapeType="1"/>
          </p:cNvSpPr>
          <p:nvPr/>
        </p:nvSpPr>
        <p:spPr bwMode="auto">
          <a:xfrm>
            <a:off x="1371600" y="3621088"/>
            <a:ext cx="114300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arrow" w="med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22" name="Line 26"/>
          <p:cNvSpPr>
            <a:spLocks noChangeShapeType="1"/>
          </p:cNvSpPr>
          <p:nvPr/>
        </p:nvSpPr>
        <p:spPr bwMode="auto">
          <a:xfrm>
            <a:off x="1295400" y="3773488"/>
            <a:ext cx="12192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arrow" w="med" len="med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23" name="Text Box 27"/>
          <p:cNvSpPr txBox="1">
            <a:spLocks noChangeArrowheads="1"/>
          </p:cNvSpPr>
          <p:nvPr/>
        </p:nvSpPr>
        <p:spPr bwMode="auto">
          <a:xfrm>
            <a:off x="-33706" y="3937327"/>
            <a:ext cx="2177199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2800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Mobile user</a:t>
            </a:r>
          </a:p>
        </p:txBody>
      </p:sp>
      <p:sp>
        <p:nvSpPr>
          <p:cNvPr id="362524" name="Line 28"/>
          <p:cNvSpPr>
            <a:spLocks noChangeShapeType="1"/>
          </p:cNvSpPr>
          <p:nvPr/>
        </p:nvSpPr>
        <p:spPr bwMode="auto">
          <a:xfrm>
            <a:off x="5791200" y="3233738"/>
            <a:ext cx="14716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25" name="Line 29"/>
          <p:cNvSpPr>
            <a:spLocks noChangeShapeType="1"/>
          </p:cNvSpPr>
          <p:nvPr/>
        </p:nvSpPr>
        <p:spPr bwMode="auto">
          <a:xfrm flipV="1">
            <a:off x="5715000" y="3621088"/>
            <a:ext cx="1547813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800">
              <a:ea typeface="宋体" pitchFamily="2" charset="-122"/>
            </a:endParaRPr>
          </a:p>
        </p:txBody>
      </p:sp>
      <p:sp>
        <p:nvSpPr>
          <p:cNvPr id="362526" name="Text Box 30"/>
          <p:cNvSpPr txBox="1">
            <a:spLocks noChangeArrowheads="1"/>
          </p:cNvSpPr>
          <p:nvPr/>
        </p:nvSpPr>
        <p:spPr bwMode="auto">
          <a:xfrm>
            <a:off x="6281738" y="3968750"/>
            <a:ext cx="2720617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kumimoji="1" lang="en-US" altLang="zh-CN" sz="280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Mobile Network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2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2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62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2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2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6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6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6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6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6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6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62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62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62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8" grpId="0"/>
      <p:bldP spid="362499" grpId="0" animBg="1"/>
      <p:bldP spid="362500" grpId="0" animBg="1"/>
      <p:bldP spid="362501" grpId="0" animBg="1"/>
      <p:bldP spid="362502" grpId="0" animBg="1"/>
      <p:bldP spid="362503" grpId="0" animBg="1"/>
      <p:bldP spid="362505" grpId="0" animBg="1"/>
      <p:bldP spid="362506" grpId="0"/>
      <p:bldP spid="362509" grpId="0" animBg="1"/>
      <p:bldP spid="362510" grpId="0"/>
      <p:bldP spid="362512" grpId="0"/>
      <p:bldP spid="362515" grpId="0" animBg="1"/>
      <p:bldP spid="362516" grpId="0" animBg="1"/>
      <p:bldP spid="362517" grpId="0" animBg="1"/>
      <p:bldP spid="362518" grpId="0" animBg="1"/>
      <p:bldP spid="362519" grpId="0" animBg="1"/>
      <p:bldP spid="362523" grpId="0"/>
      <p:bldP spid="3625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324100" y="19669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94038" y="2659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200400" y="20732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63525" name="Rectangle 5"/>
          <p:cNvSpPr>
            <a:spLocks noChangeArrowheads="1"/>
          </p:cNvSpPr>
          <p:nvPr/>
        </p:nvSpPr>
        <p:spPr bwMode="auto">
          <a:xfrm>
            <a:off x="656565" y="413665"/>
            <a:ext cx="463107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电话订票系统用例图</a:t>
            </a:r>
          </a:p>
        </p:txBody>
      </p:sp>
      <p:pic>
        <p:nvPicPr>
          <p:cNvPr id="3635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1358900"/>
            <a:ext cx="54006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3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324100" y="19669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094038" y="2659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360738" y="21304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64549" name="Rectangle 5"/>
          <p:cNvSpPr>
            <a:spLocks noChangeArrowheads="1"/>
          </p:cNvSpPr>
          <p:nvPr/>
        </p:nvSpPr>
        <p:spPr bwMode="auto">
          <a:xfrm>
            <a:off x="611188" y="503675"/>
            <a:ext cx="20383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家教网站</a:t>
            </a:r>
          </a:p>
        </p:txBody>
      </p:sp>
      <p:pic>
        <p:nvPicPr>
          <p:cNvPr id="364550" name="Picture 6" descr="CSDN_Dev_Image_2004-3-1912302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1719263"/>
            <a:ext cx="5256213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4551" name="Picture 7" descr="CSDN_Dev_Image_2004-3-19123025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3962400"/>
            <a:ext cx="368617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4552" name="Rectangle 8"/>
          <p:cNvSpPr>
            <a:spLocks noChangeArrowheads="1"/>
          </p:cNvSpPr>
          <p:nvPr/>
        </p:nvSpPr>
        <p:spPr bwMode="auto">
          <a:xfrm>
            <a:off x="296863" y="1884363"/>
            <a:ext cx="27003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l"/>
            <a:r>
              <a:rPr lang="zh-CN" altLang="en-US" sz="2800" dirty="0">
                <a:latin typeface="Times" pitchFamily="18" charset="0"/>
              </a:rPr>
              <a:t>前台客户系统的用例图</a:t>
            </a:r>
            <a:r>
              <a:rPr lang="zh-CN" altLang="en-US" sz="3200" dirty="0">
                <a:solidFill>
                  <a:schemeClr val="tx2"/>
                </a:solidFill>
                <a:latin typeface="Times" pitchFamily="18" charset="0"/>
              </a:rPr>
              <a:t> </a:t>
            </a:r>
          </a:p>
        </p:txBody>
      </p:sp>
      <p:sp>
        <p:nvSpPr>
          <p:cNvPr id="364553" name="Rectangle 9"/>
          <p:cNvSpPr>
            <a:spLocks noChangeArrowheads="1"/>
          </p:cNvSpPr>
          <p:nvPr/>
        </p:nvSpPr>
        <p:spPr bwMode="auto">
          <a:xfrm>
            <a:off x="296863" y="4764088"/>
            <a:ext cx="32893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2800">
                <a:latin typeface="Times" pitchFamily="18" charset="0"/>
              </a:rPr>
              <a:t>后台管理系统用例图</a:t>
            </a:r>
            <a:r>
              <a:rPr lang="zh-CN" altLang="en-US" sz="2800">
                <a:solidFill>
                  <a:schemeClr val="tx2"/>
                </a:solidFill>
                <a:latin typeface="Times" pitchFamily="18" charset="0"/>
              </a:rPr>
              <a:t>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4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4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4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64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9" grpId="0"/>
      <p:bldP spid="364552" grpId="0"/>
      <p:bldP spid="3645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052513"/>
            <a:ext cx="5038725" cy="5448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9284" y="271061"/>
            <a:ext cx="3912646" cy="6455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借书（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Lend Item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返书（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Return Item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约订保留（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Make Reservation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除去保留（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Remove Reservation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增加书目标题（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Title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更新或删除书目标题（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Update or Remove Title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增加书籍（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Item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除去书籍（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Remove Item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增加读者（借用人）（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Add Borrower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  <a:p>
            <a:pPr marL="342900" indent="-342900" algn="l" eaLnBrk="0" hangingPunct="0">
              <a:spcAft>
                <a:spcPts val="900"/>
              </a:spcAft>
              <a:buClr>
                <a:srgbClr val="FF0000"/>
              </a:buClr>
              <a:buFont typeface="Wingdings" panose="05000000000000000000" pitchFamily="2" charset="2"/>
              <a:buChar char="ü"/>
              <a:tabLst>
                <a:tab pos="1028700" algn="l"/>
              </a:tabLst>
            </a:pP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更新或删除读者（借用人）（</a:t>
            </a:r>
            <a:r>
              <a:rPr lang="en-US" altLang="zh-CN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Update or Remove Borrower</a:t>
            </a:r>
            <a:r>
              <a:rPr lang="zh-CN" altLang="en-US" sz="22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716338" y="139899"/>
            <a:ext cx="540372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图书馆管理系统的用例 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56565" y="458670"/>
            <a:ext cx="283090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用例图层次 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43100"/>
            <a:ext cx="5734050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671900" y="1673225"/>
            <a:ext cx="10547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800" b="0" dirty="0">
                <a:solidFill>
                  <a:schemeClr val="tx2"/>
                </a:solidFill>
                <a:latin typeface="Times" pitchFamily="18" charset="0"/>
              </a:rPr>
              <a:t>include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81590" y="5094185"/>
            <a:ext cx="78450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400" dirty="0">
                <a:solidFill>
                  <a:srgbClr val="FF3300"/>
                </a:solidFill>
                <a:latin typeface="+mn-ea"/>
                <a:ea typeface="+mn-ea"/>
              </a:rPr>
              <a:t>Include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: 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由用例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A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连向用例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B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，表示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A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使用了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B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的功能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(</a:t>
            </a:r>
            <a:r>
              <a:rPr lang="en-US" altLang="zh-CN" sz="2400" dirty="0">
                <a:solidFill>
                  <a:srgbClr val="0000FF"/>
                </a:solidFill>
                <a:latin typeface="+mn-ea"/>
                <a:ea typeface="+mn-ea"/>
              </a:rPr>
              <a:t>use)</a:t>
            </a:r>
            <a:endParaRPr lang="zh-CN" altLang="en-US" sz="2400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671888" y="35194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extend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881590" y="5805488"/>
            <a:ext cx="7885113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 eaLnBrk="0" hangingPunct="0"/>
            <a:r>
              <a:rPr lang="en-US" altLang="zh-CN" sz="24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Extend</a:t>
            </a:r>
            <a:r>
              <a:rPr lang="en-US" altLang="zh-CN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 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由用例</a:t>
            </a:r>
            <a:r>
              <a:rPr lang="en-US" altLang="zh-CN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连向用例</a:t>
            </a:r>
            <a:r>
              <a:rPr lang="en-US" altLang="zh-CN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，表示</a:t>
            </a:r>
            <a:r>
              <a:rPr lang="en-US" altLang="zh-CN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描述了基本要求，</a:t>
            </a:r>
            <a:r>
              <a:rPr lang="en-US" altLang="zh-CN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描述了特殊要求，</a:t>
            </a:r>
            <a:r>
              <a:rPr lang="en-US" altLang="zh-CN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4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是一种扩展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9" name="Rectangle 3"/>
          <p:cNvSpPr>
            <a:spLocks noChangeArrowheads="1"/>
          </p:cNvSpPr>
          <p:nvPr/>
        </p:nvSpPr>
        <p:spPr bwMode="auto">
          <a:xfrm>
            <a:off x="611560" y="413665"/>
            <a:ext cx="4889159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l">
              <a:defRPr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交易系统用例图层次 </a:t>
            </a:r>
          </a:p>
        </p:txBody>
      </p:sp>
      <p:sp>
        <p:nvSpPr>
          <p:cNvPr id="367620" name="Rectangle 4"/>
          <p:cNvSpPr>
            <a:spLocks noChangeArrowheads="1"/>
          </p:cNvSpPr>
          <p:nvPr/>
        </p:nvSpPr>
        <p:spPr bwMode="auto">
          <a:xfrm>
            <a:off x="1466850" y="6084295"/>
            <a:ext cx="709328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20000"/>
              </a:spcBef>
              <a:buClr>
                <a:srgbClr val="0000FF"/>
              </a:buClr>
              <a:buSzPct val="80000"/>
              <a:defRPr/>
            </a:pPr>
            <a:r>
              <a:rPr lang="zh-CN" alt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对一个十</a:t>
            </a:r>
            <a:r>
              <a:rPr lang="zh-CN" altLang="en-US" sz="2400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人年</a:t>
            </a:r>
            <a:r>
              <a:rPr lang="zh-CN" alt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的项目来说，大约要</a:t>
            </a:r>
            <a:r>
              <a:rPr lang="en-US" altLang="zh-CN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80</a:t>
            </a:r>
            <a:r>
              <a:rPr lang="zh-CN" alt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个左右的用例</a:t>
            </a:r>
            <a:r>
              <a:rPr lang="zh-CN" altLang="en-US" sz="2800" dirty="0">
                <a:solidFill>
                  <a:srgbClr val="0000FF"/>
                </a:solidFill>
                <a:latin typeface="Times" pitchFamily="18" charset="0"/>
                <a:ea typeface="宋体" pitchFamily="2" charset="-122"/>
              </a:rPr>
              <a:t>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590" y="1934970"/>
            <a:ext cx="6581775" cy="3924300"/>
          </a:xfrm>
          <a:prstGeom prst="rect">
            <a:avLst/>
          </a:prstGeom>
        </p:spPr>
      </p:pic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ChangeArrowheads="1"/>
          </p:cNvSpPr>
          <p:nvPr/>
        </p:nvSpPr>
        <p:spPr bwMode="auto">
          <a:xfrm>
            <a:off x="476545" y="1816775"/>
            <a:ext cx="8254425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o"/>
              <a:defRPr/>
            </a:pPr>
            <a:r>
              <a:rPr lang="en-US" altLang="zh-CN" sz="2400" dirty="0">
                <a:solidFill>
                  <a:srgbClr val="FF3300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UML</a:t>
            </a:r>
            <a:r>
              <a:rPr lang="en-US" altLang="zh-CN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是一种可视化的图形符号建模语言，利用它可以进行需求分析。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01675" y="503238"/>
            <a:ext cx="31956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UML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小结</a:t>
            </a:r>
          </a:p>
        </p:txBody>
      </p:sp>
      <p:sp>
        <p:nvSpPr>
          <p:cNvPr id="350212" name="Rectangle 4"/>
          <p:cNvSpPr>
            <a:spLocks noChangeArrowheads="1"/>
          </p:cNvSpPr>
          <p:nvPr/>
        </p:nvSpPr>
        <p:spPr bwMode="auto">
          <a:xfrm>
            <a:off x="566555" y="3677037"/>
            <a:ext cx="280828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 eaLnBrk="0" hangingPunct="0">
              <a:buClr>
                <a:srgbClr val="FF0000"/>
              </a:buClr>
              <a:buFont typeface="Wingdings" pitchFamily="2" charset="2"/>
              <a:buChar char="o"/>
              <a:defRPr/>
            </a:pPr>
            <a:r>
              <a:rPr lang="en-US" altLang="zh-CN" sz="2400" dirty="0">
                <a:solidFill>
                  <a:srgbClr val="FF3300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UML</a:t>
            </a:r>
            <a:r>
              <a:rPr lang="en-US" altLang="zh-CN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有</a:t>
            </a:r>
            <a:r>
              <a:rPr lang="en-US" altLang="zh-CN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9</a:t>
            </a:r>
            <a:r>
              <a:rPr lang="zh-CN" altLang="en-US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个图</a:t>
            </a:r>
            <a:endParaRPr lang="zh-CN" altLang="en-US" sz="2400" dirty="0">
              <a:solidFill>
                <a:schemeClr val="tx2"/>
              </a:solidFill>
              <a:latin typeface="Times" pitchFamily="18" charset="0"/>
              <a:ea typeface="宋体" pitchFamily="2" charset="-122"/>
            </a:endParaRPr>
          </a:p>
        </p:txBody>
      </p:sp>
      <p:sp>
        <p:nvSpPr>
          <p:cNvPr id="350213" name="Rectangle 5"/>
          <p:cNvSpPr>
            <a:spLocks noChangeArrowheads="1"/>
          </p:cNvSpPr>
          <p:nvPr/>
        </p:nvSpPr>
        <p:spPr bwMode="auto">
          <a:xfrm>
            <a:off x="3653253" y="2653630"/>
            <a:ext cx="5329237" cy="32956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1 use </a:t>
            </a:r>
            <a:r>
              <a:rPr lang="en-US" altLang="zh-CN" sz="2400" dirty="0">
                <a:latin typeface="Times" pitchFamily="18" charset="0"/>
                <a:ea typeface="宋体" pitchFamily="2" charset="-122"/>
              </a:rPr>
              <a:t>case</a:t>
            </a: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 diagram,          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用例图</a:t>
            </a:r>
          </a:p>
          <a:p>
            <a:pPr algn="l" eaLnBrk="0" hangingPunct="0">
              <a:defRPr/>
            </a:pP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2 class diagram,                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类图</a:t>
            </a:r>
          </a:p>
          <a:p>
            <a:pPr algn="l" eaLnBrk="0" hangingPunct="0">
              <a:defRPr/>
            </a:pPr>
            <a:r>
              <a:rPr lang="en-US" altLang="zh-CN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3 object diagram,             </a:t>
            </a:r>
            <a:r>
              <a:rPr lang="zh-CN" alt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对象图</a:t>
            </a:r>
          </a:p>
          <a:p>
            <a:pPr algn="l" eaLnBrk="0" hangingPunct="0">
              <a:defRPr/>
            </a:pP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4 sequence diagram,        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顺序图</a:t>
            </a:r>
          </a:p>
          <a:p>
            <a:pPr algn="l" eaLnBrk="0" hangingPunct="0">
              <a:defRPr/>
            </a:pPr>
            <a:r>
              <a:rPr lang="en-US" altLang="zh-CN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5 state diagram,                </a:t>
            </a: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状态图</a:t>
            </a:r>
          </a:p>
          <a:p>
            <a:pPr algn="l" eaLnBrk="0" hangingPunct="0">
              <a:defRPr/>
            </a:pPr>
            <a:r>
              <a:rPr lang="en-US" altLang="zh-CN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6 activity diagram,           </a:t>
            </a:r>
            <a:r>
              <a:rPr lang="zh-CN" alt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活动图</a:t>
            </a:r>
          </a:p>
          <a:p>
            <a:pPr algn="l" eaLnBrk="0" hangingPunct="0">
              <a:defRPr/>
            </a:pPr>
            <a:r>
              <a:rPr lang="en-US" altLang="zh-CN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7 collaboration diagram, </a:t>
            </a:r>
            <a:r>
              <a:rPr lang="zh-CN" alt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协作图</a:t>
            </a:r>
          </a:p>
          <a:p>
            <a:pPr algn="l" eaLnBrk="0" hangingPunct="0">
              <a:defRPr/>
            </a:pPr>
            <a:r>
              <a:rPr lang="en-US" altLang="zh-CN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8 component diagram,     </a:t>
            </a:r>
            <a:r>
              <a:rPr lang="zh-CN" alt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构件图</a:t>
            </a:r>
          </a:p>
          <a:p>
            <a:pPr algn="l" eaLnBrk="0" hangingPunct="0">
              <a:defRPr/>
            </a:pPr>
            <a:r>
              <a:rPr lang="en-US" altLang="zh-CN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9 deployment diagram,    </a:t>
            </a:r>
            <a:r>
              <a:rPr lang="zh-CN" alt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部署图</a:t>
            </a:r>
          </a:p>
        </p:txBody>
      </p:sp>
      <p:sp>
        <p:nvSpPr>
          <p:cNvPr id="350214" name="Rectangle 6"/>
          <p:cNvSpPr>
            <a:spLocks noChangeArrowheads="1"/>
          </p:cNvSpPr>
          <p:nvPr/>
        </p:nvSpPr>
        <p:spPr bwMode="auto">
          <a:xfrm>
            <a:off x="566555" y="6242323"/>
            <a:ext cx="43291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 eaLnBrk="0" hangingPunct="0">
              <a:buFont typeface="Wingdings" pitchFamily="2" charset="2"/>
              <a:buChar char="o"/>
              <a:defRPr/>
            </a:pPr>
            <a:r>
              <a:rPr lang="en-US" altLang="zh-CN" sz="2400" dirty="0">
                <a:solidFill>
                  <a:srgbClr val="FF3300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UML</a:t>
            </a:r>
            <a:r>
              <a:rPr lang="en-US" altLang="zh-CN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zh-CN" altLang="en-US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主要建立</a:t>
            </a:r>
            <a:r>
              <a:rPr lang="en-US" altLang="zh-CN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4</a:t>
            </a:r>
            <a:r>
              <a:rPr lang="zh-CN" altLang="en-US" sz="2400" dirty="0">
                <a:solidFill>
                  <a:schemeClr val="tx2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个图模型</a:t>
            </a:r>
            <a:endParaRPr lang="zh-CN" altLang="en-US" sz="2400" dirty="0">
              <a:solidFill>
                <a:schemeClr val="tx2"/>
              </a:solidFill>
              <a:latin typeface="Times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66555" y="331980"/>
            <a:ext cx="8305800" cy="6667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Use Case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图的建立步骤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小结）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1540" y="1877885"/>
            <a:ext cx="8910990" cy="464813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25475" indent="-625475">
              <a:spcBef>
                <a:spcPts val="1200"/>
              </a:spcBef>
              <a:buFont typeface="Wingdings" pitchFamily="2" charset="2"/>
              <a:buNone/>
            </a:pP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 找出系统外部的参与者和外部系统，确定系统的边界和范围；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None/>
            </a:pP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 确定每一个参与者所期望的系统行为；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None/>
            </a:pP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 把这些系统行为命名为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Case；</a:t>
            </a:r>
          </a:p>
          <a:p>
            <a:pPr marL="625475" indent="-625475">
              <a:spcBef>
                <a:spcPts val="1200"/>
              </a:spcBef>
              <a:buFont typeface="Wingdings" pitchFamily="2" charset="2"/>
              <a:buNone/>
            </a:pP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用泛化、包含、扩展等关系处理系统行为的公共或变更部分；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None/>
            </a:pP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 编制和解释每一个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的脚本；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None/>
            </a:pP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 绘制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图；</a:t>
            </a:r>
          </a:p>
          <a:p>
            <a:pPr marL="625475" indent="-625475">
              <a:spcBef>
                <a:spcPts val="1200"/>
              </a:spcBef>
              <a:buFont typeface="Wingdings" pitchFamily="2" charset="2"/>
              <a:buNone/>
            </a:pP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(7)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区分主事件流和异常情况的事件流，可以把表示异常情况的事件流作为单独的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处理；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None/>
            </a:pP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(8) 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细化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图，解决</a:t>
            </a:r>
            <a:r>
              <a:rPr lang="en-US" altLang="zh-CN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Case</a:t>
            </a:r>
            <a:r>
              <a:rPr lang="zh-CN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间的重复与冲突问题。</a:t>
            </a: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21550" y="413665"/>
            <a:ext cx="50720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CN" sz="4000" dirty="0">
                <a:solidFill>
                  <a:srgbClr val="0000FF"/>
                </a:solidFill>
                <a:cs typeface="Times New Roman" panose="02020603050405020304" pitchFamily="18" charset="0"/>
              </a:rPr>
              <a:t>OOA, UML,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静态模型</a:t>
            </a:r>
          </a:p>
        </p:txBody>
      </p:sp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2546350" y="1768475"/>
            <a:ext cx="426398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zh-CN" altLang="en-US" sz="2800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kumimoji="1" lang="zh-CN" altLang="en-US" sz="2800" dirty="0">
                <a:ea typeface="宋体" pitchFamily="2" charset="-122"/>
                <a:cs typeface="Times New Roman" panose="02020603050405020304" pitchFamily="18" charset="0"/>
              </a:rPr>
              <a:t>（</a:t>
            </a:r>
            <a:r>
              <a:rPr kumimoji="1" lang="en-US" altLang="zh-CN" sz="2800" dirty="0">
                <a:ea typeface="宋体" pitchFamily="2" charset="-122"/>
                <a:cs typeface="Times New Roman" panose="02020603050405020304" pitchFamily="18" charset="0"/>
              </a:rPr>
              <a:t>class diagram,     </a:t>
            </a:r>
            <a:r>
              <a:rPr kumimoji="1" lang="zh-CN" altLang="en-US" sz="2800" dirty="0">
                <a:ea typeface="宋体" pitchFamily="2" charset="-122"/>
                <a:cs typeface="Times New Roman" panose="02020603050405020304" pitchFamily="18" charset="0"/>
              </a:rPr>
              <a:t>类图）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31800" y="1782978"/>
            <a:ext cx="216405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kumimoji="1" lang="zh-CN" altLang="en-US" sz="2800" dirty="0">
                <a:cs typeface="Times New Roman" panose="02020603050405020304" pitchFamily="18" charset="0"/>
              </a:rPr>
              <a:t>类建模方法：</a:t>
            </a:r>
          </a:p>
        </p:txBody>
      </p:sp>
      <p:sp>
        <p:nvSpPr>
          <p:cNvPr id="368645" name="Rectangle 5"/>
          <p:cNvSpPr>
            <a:spLocks noChangeArrowheads="1"/>
          </p:cNvSpPr>
          <p:nvPr/>
        </p:nvSpPr>
        <p:spPr bwMode="auto">
          <a:xfrm>
            <a:off x="446655" y="2528900"/>
            <a:ext cx="3911327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GB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Times New Roman" panose="02020603050405020304" pitchFamily="18" charset="0"/>
              </a:rPr>
              <a:t>he k</a:t>
            </a:r>
            <a:r>
              <a:rPr lang="en-GB" sz="2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Times New Roman" panose="02020603050405020304" pitchFamily="18" charset="0"/>
              </a:rPr>
              <a:t>ey</a:t>
            </a:r>
            <a:r>
              <a:rPr lang="en-GB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Times New Roman" panose="02020603050405020304" pitchFamily="18" charset="0"/>
              </a:rPr>
              <a:t> is finding objects</a:t>
            </a:r>
            <a:endParaRPr lang="en-US" altLang="zh-CN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368646" name="Rectangle 6"/>
          <p:cNvSpPr>
            <a:spLocks noChangeArrowheads="1"/>
          </p:cNvSpPr>
          <p:nvPr/>
        </p:nvSpPr>
        <p:spPr bwMode="auto">
          <a:xfrm>
            <a:off x="63515" y="3320690"/>
            <a:ext cx="91440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1950" indent="-361950" algn="l" defTabSz="966788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Object Oriented Approaches describe Systems in terms of </a:t>
            </a:r>
            <a:r>
              <a:rPr lang="en-GB" altLang="zh-CN" sz="2800" dirty="0">
                <a:cs typeface="Times New Roman" panose="02020603050405020304" pitchFamily="18" charset="0"/>
              </a:rPr>
              <a:t>Objects </a:t>
            </a:r>
          </a:p>
          <a:p>
            <a:pPr marL="361950" indent="-361950" algn="l" defTabSz="966788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	which interact with each other </a:t>
            </a:r>
          </a:p>
          <a:p>
            <a:pPr marL="361950" indent="-361950" algn="l" defTabSz="966788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	    by passing messages </a:t>
            </a:r>
          </a:p>
          <a:p>
            <a:pPr marL="361950" indent="-361950" algn="l" defTabSz="966788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		   in order to perform </a:t>
            </a:r>
          </a:p>
          <a:p>
            <a:pPr marL="361950" indent="-361950" algn="l" defTabSz="966788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dirty="0">
                <a:solidFill>
                  <a:schemeClr val="tx1"/>
                </a:solidFill>
                <a:cs typeface="Times New Roman" panose="02020603050405020304" pitchFamily="18" charset="0"/>
              </a:rPr>
              <a:t>			the functions required from the system</a:t>
            </a:r>
          </a:p>
          <a:p>
            <a:pPr marL="361950" indent="-361950" algn="l" defTabSz="966788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GB" altLang="zh-CN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auto">
          <a:xfrm>
            <a:off x="116505" y="1763815"/>
            <a:ext cx="8964612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77875" lvl="1" indent="-301625" algn="l" defTabSz="966788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b="0" dirty="0">
                <a:solidFill>
                  <a:srgbClr val="0000FF"/>
                </a:solidFill>
                <a:latin typeface="Verdana" pitchFamily="34" charset="0"/>
              </a:rPr>
              <a:t>Object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Orientation is </a:t>
            </a:r>
            <a:r>
              <a:rPr lang="en-GB" altLang="zh-CN" sz="2800" b="0" dirty="0">
                <a:latin typeface="Verdana" pitchFamily="34" charset="0"/>
              </a:rPr>
              <a:t>natural</a:t>
            </a:r>
          </a:p>
          <a:p>
            <a:pPr marL="1209675" lvl="2" indent="-317500" algn="l" defTabSz="966788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b="0" dirty="0">
                <a:solidFill>
                  <a:srgbClr val="0000FF"/>
                </a:solidFill>
                <a:latin typeface="Verdana" pitchFamily="34" charset="0"/>
              </a:rPr>
              <a:t>Objects 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exist in the </a:t>
            </a:r>
            <a:r>
              <a:rPr lang="en-GB" altLang="zh-CN" sz="2800" b="0" dirty="0">
                <a:latin typeface="Verdana" pitchFamily="34" charset="0"/>
              </a:rPr>
              <a:t>real world</a:t>
            </a:r>
          </a:p>
          <a:p>
            <a:pPr marL="1692275" lvl="3" indent="-241300" algn="l" defTabSz="966788" eaLnBrk="0" hangingPunct="0">
              <a:lnSpc>
                <a:spcPct val="13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b="0" dirty="0">
                <a:solidFill>
                  <a:srgbClr val="0000FF"/>
                </a:solidFill>
                <a:latin typeface="Verdana" pitchFamily="34" charset="0"/>
              </a:rPr>
              <a:t>Objects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GB" altLang="zh-CN" sz="2800" b="0" dirty="0">
                <a:latin typeface="Verdana" pitchFamily="34" charset="0"/>
              </a:rPr>
              <a:t>interact with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other objects in the real world	</a:t>
            </a:r>
          </a:p>
          <a:p>
            <a:pPr marL="2176463" lvl="4" indent="-241300" algn="l" defTabSz="966788" eaLnBrk="0" hangingPunct="0">
              <a:lnSpc>
                <a:spcPct val="135000"/>
              </a:lnSpc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b="0" dirty="0">
                <a:solidFill>
                  <a:srgbClr val="0000FF"/>
                </a:solidFill>
                <a:latin typeface="Verdana" pitchFamily="34" charset="0"/>
              </a:rPr>
              <a:t>Objects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GB" altLang="zh-CN" sz="2800" b="0" dirty="0">
                <a:latin typeface="Verdana" pitchFamily="34" charset="0"/>
              </a:rPr>
              <a:t>use other objects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to do things</a:t>
            </a:r>
          </a:p>
          <a:p>
            <a:pPr marL="2176463" lvl="4" indent="-241300" algn="l" defTabSz="966788" eaLnBrk="0" hangingPunct="0">
              <a:lnSpc>
                <a:spcPct val="135000"/>
              </a:lnSpc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  </a:t>
            </a:r>
            <a:r>
              <a:rPr lang="en-GB" altLang="zh-CN" sz="2800" b="0" dirty="0">
                <a:solidFill>
                  <a:srgbClr val="0000FF"/>
                </a:solidFill>
                <a:latin typeface="Verdana" pitchFamily="34" charset="0"/>
              </a:rPr>
              <a:t>Objects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GB" altLang="zh-CN" sz="2800" b="0" dirty="0">
                <a:latin typeface="Verdana" pitchFamily="34" charset="0"/>
              </a:rPr>
              <a:t>provide services</a:t>
            </a:r>
            <a:r>
              <a:rPr lang="en-GB" altLang="zh-CN" sz="2800" b="0" dirty="0">
                <a:solidFill>
                  <a:schemeClr val="tx1"/>
                </a:solidFill>
                <a:latin typeface="Verdana" pitchFamily="34" charset="0"/>
              </a:rPr>
              <a:t> (i.e. functionality or use) to other objects</a:t>
            </a:r>
            <a:endParaRPr lang="en-GB" altLang="zh-CN" sz="2000" b="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31800" y="413665"/>
            <a:ext cx="7543800" cy="79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 eaLnBrk="0" hangingPunct="0"/>
            <a:r>
              <a:rPr lang="en-GB" altLang="zh-CN" sz="4000" dirty="0">
                <a:solidFill>
                  <a:srgbClr val="0000FF"/>
                </a:solidFill>
                <a:cs typeface="Times New Roman" pitchFamily="18" charset="0"/>
              </a:rPr>
              <a:t>Thinking about Objects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6" grpId="0" build="p" bldLvl="5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11560" y="458670"/>
            <a:ext cx="437459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如何提取类或对象 </a:t>
            </a:r>
          </a:p>
        </p:txBody>
      </p:sp>
      <p:sp>
        <p:nvSpPr>
          <p:cNvPr id="371716" name="Rectangle 4"/>
          <p:cNvSpPr>
            <a:spLocks noChangeArrowheads="1"/>
          </p:cNvSpPr>
          <p:nvPr/>
        </p:nvSpPr>
        <p:spPr bwMode="auto">
          <a:xfrm>
            <a:off x="656565" y="1988840"/>
            <a:ext cx="3014662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altLang="en-US" sz="3200" dirty="0">
                <a:latin typeface="Times" pitchFamily="18" charset="0"/>
                <a:ea typeface="宋体" pitchFamily="2" charset="-122"/>
              </a:rPr>
              <a:t>5 layers:</a:t>
            </a:r>
            <a:endParaRPr lang="en-US" altLang="zh-CN" sz="3200" dirty="0">
              <a:latin typeface="Times" pitchFamily="18" charset="0"/>
              <a:ea typeface="宋体" pitchFamily="2" charset="-122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871700" y="2665413"/>
            <a:ext cx="2600392" cy="3370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>
                <a:solidFill>
                  <a:schemeClr val="tx2"/>
                </a:solidFill>
              </a:rPr>
              <a:t>S</a:t>
            </a:r>
            <a:r>
              <a:rPr lang="en-US" altLang="en-US" sz="2800" dirty="0">
                <a:solidFill>
                  <a:schemeClr val="tx2"/>
                </a:solidFill>
              </a:rPr>
              <a:t>ubject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 sz="2800" dirty="0">
                <a:solidFill>
                  <a:schemeClr val="tx2"/>
                </a:solidFill>
              </a:rPr>
              <a:t>class &amp; object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 sz="2800" dirty="0">
                <a:solidFill>
                  <a:schemeClr val="tx2"/>
                </a:solidFill>
              </a:rPr>
              <a:t>Attributes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 sz="2800" dirty="0">
                <a:solidFill>
                  <a:schemeClr val="tx2"/>
                </a:solidFill>
              </a:rPr>
              <a:t>Services</a:t>
            </a: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 sz="2800" dirty="0">
                <a:solidFill>
                  <a:schemeClr val="tx2"/>
                </a:solidFill>
              </a:rPr>
              <a:t>Structure</a:t>
            </a:r>
            <a:endParaRPr lang="zh-CN" altLang="en-US" sz="2800" dirty="0">
              <a:solidFill>
                <a:schemeClr val="tx2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E2449B-8F01-4D0F-8651-75DC8456D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7025" y="2665413"/>
            <a:ext cx="2028119" cy="336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2"/>
                </a:solidFill>
              </a:rPr>
              <a:t>主题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2"/>
                </a:solidFill>
              </a:rPr>
              <a:t>类</a:t>
            </a:r>
            <a:r>
              <a:rPr lang="en-US" altLang="en-US" sz="2800" dirty="0">
                <a:solidFill>
                  <a:schemeClr val="tx2"/>
                </a:solidFill>
              </a:rPr>
              <a:t> &amp; </a:t>
            </a:r>
            <a:r>
              <a:rPr lang="zh-CN" altLang="en-US" sz="2800" dirty="0">
                <a:solidFill>
                  <a:schemeClr val="tx2"/>
                </a:solidFill>
              </a:rPr>
              <a:t>对象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2"/>
                </a:solidFill>
              </a:rPr>
              <a:t>属性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2"/>
                </a:solidFill>
              </a:rPr>
              <a:t>服务</a:t>
            </a:r>
            <a:endParaRPr lang="en-US" altLang="zh-CN" sz="2800" dirty="0">
              <a:solidFill>
                <a:schemeClr val="tx2"/>
              </a:solidFill>
            </a:endParaRPr>
          </a:p>
          <a:p>
            <a:pPr algn="l">
              <a:lnSpc>
                <a:spcPct val="135000"/>
              </a:lnSpc>
              <a:spcBef>
                <a:spcPct val="250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2"/>
                </a:solidFill>
              </a:rPr>
              <a:t>结构</a:t>
            </a:r>
            <a:endParaRPr lang="en-US" altLang="zh-CN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"/>
            <a:ext cx="91440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5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OOA</a:t>
            </a:r>
            <a:r>
              <a:rPr lang="zh-CN" altLang="en-US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UML</a:t>
            </a: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的类图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934200" y="0"/>
            <a:ext cx="1625446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类的边界</a:t>
            </a:r>
            <a:endParaRPr kumimoji="1" lang="zh-CN" altLang="en-US" sz="3200" dirty="0">
              <a:solidFill>
                <a:srgbClr val="0000FF"/>
              </a:solidFill>
              <a:latin typeface="宋体" charset="-122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728663"/>
            <a:ext cx="31623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Class &amp;object layer</a:t>
            </a:r>
          </a:p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 (</a:t>
            </a:r>
            <a:r>
              <a:rPr kumimoji="1" lang="zh-CN" altLang="zh-CN" sz="2800">
                <a:solidFill>
                  <a:schemeClr val="tx1"/>
                </a:solidFill>
                <a:latin typeface="Arial" charset="0"/>
              </a:rPr>
              <a:t>类及对象层</a:t>
            </a:r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)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3581400" y="1066800"/>
            <a:ext cx="1981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727700" y="1768475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797550" y="1838325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76200" y="1831975"/>
            <a:ext cx="246221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Attribute layer</a:t>
            </a:r>
          </a:p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 (</a:t>
            </a:r>
            <a:r>
              <a:rPr kumimoji="1" lang="zh-CN" altLang="zh-CN" sz="2800">
                <a:solidFill>
                  <a:schemeClr val="tx1"/>
                </a:solidFill>
              </a:rPr>
              <a:t>属性层</a:t>
            </a:r>
            <a:r>
              <a:rPr kumimoji="1" lang="en-US" altLang="zh-CN" sz="28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3048000" y="2209800"/>
            <a:ext cx="2514600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76200" y="2959100"/>
            <a:ext cx="2141538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Service layer</a:t>
            </a:r>
          </a:p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 (</a:t>
            </a:r>
            <a:r>
              <a:rPr kumimoji="1" lang="zh-CN" altLang="zh-CN" sz="2800">
                <a:solidFill>
                  <a:schemeClr val="tx1"/>
                </a:solidFill>
              </a:rPr>
              <a:t>服务层</a:t>
            </a:r>
            <a:r>
              <a:rPr kumimoji="1" lang="en-US" altLang="zh-CN" sz="28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76200" y="4270375"/>
            <a:ext cx="250031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Structure layer</a:t>
            </a:r>
          </a:p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 (</a:t>
            </a:r>
            <a:r>
              <a:rPr kumimoji="1" lang="zh-CN" altLang="zh-CN" sz="2800">
                <a:solidFill>
                  <a:schemeClr val="tx1"/>
                </a:solidFill>
              </a:rPr>
              <a:t>结构层</a:t>
            </a:r>
            <a:r>
              <a:rPr kumimoji="1" lang="en-US" altLang="zh-CN" sz="28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2895600" y="4651375"/>
            <a:ext cx="1981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76200" y="5854700"/>
            <a:ext cx="2185988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Subject layer</a:t>
            </a:r>
          </a:p>
          <a:p>
            <a:pPr algn="l" eaLnBrk="0" hangingPunct="0"/>
            <a:r>
              <a:rPr kumimoji="1" lang="en-US" altLang="zh-CN" sz="2800">
                <a:solidFill>
                  <a:schemeClr val="tx1"/>
                </a:solidFill>
              </a:rPr>
              <a:t> (</a:t>
            </a:r>
            <a:r>
              <a:rPr kumimoji="1" lang="zh-CN" altLang="zh-CN" sz="2800">
                <a:solidFill>
                  <a:schemeClr val="tx1"/>
                </a:solidFill>
              </a:rPr>
              <a:t>主题层</a:t>
            </a:r>
            <a:r>
              <a:rPr kumimoji="1" lang="en-US" altLang="zh-CN" sz="28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2819400" y="6235700"/>
            <a:ext cx="1981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5791200" y="20574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5791200" y="22860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8166100" y="1752600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8235950" y="1822450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8229600" y="20415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8229600" y="22701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5715000" y="2835275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784850" y="2905125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5778500" y="3124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5778500" y="3352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8153400" y="2819400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8223250" y="2889250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8216900" y="31083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8216900" y="33369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5715000" y="609600"/>
            <a:ext cx="901700" cy="82232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5867400" y="762000"/>
            <a:ext cx="609600" cy="5334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 flipH="1">
            <a:off x="6400800" y="304800"/>
            <a:ext cx="609600" cy="457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zh-CN" altLang="en-US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6534150" y="1676400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实例连接</a:t>
            </a:r>
          </a:p>
        </p:txBody>
      </p:sp>
      <p:sp>
        <p:nvSpPr>
          <p:cNvPr id="24611" name="Line 35"/>
          <p:cNvSpPr>
            <a:spLocks noChangeShapeType="1"/>
          </p:cNvSpPr>
          <p:nvPr/>
        </p:nvSpPr>
        <p:spPr bwMode="auto">
          <a:xfrm>
            <a:off x="6629400" y="2362200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2" name="Line 36"/>
          <p:cNvSpPr>
            <a:spLocks noChangeShapeType="1"/>
          </p:cNvSpPr>
          <p:nvPr/>
        </p:nvSpPr>
        <p:spPr bwMode="auto">
          <a:xfrm>
            <a:off x="7467600" y="22098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3" name="Line 37"/>
          <p:cNvSpPr>
            <a:spLocks noChangeShapeType="1"/>
          </p:cNvSpPr>
          <p:nvPr/>
        </p:nvSpPr>
        <p:spPr bwMode="auto">
          <a:xfrm>
            <a:off x="7467600" y="22098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4" name="Line 38"/>
          <p:cNvSpPr>
            <a:spLocks noChangeShapeType="1"/>
          </p:cNvSpPr>
          <p:nvPr/>
        </p:nvSpPr>
        <p:spPr bwMode="auto">
          <a:xfrm>
            <a:off x="6629400" y="3352800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5" name="Line 39"/>
          <p:cNvSpPr>
            <a:spLocks noChangeShapeType="1"/>
          </p:cNvSpPr>
          <p:nvPr/>
        </p:nvSpPr>
        <p:spPr bwMode="auto">
          <a:xfrm>
            <a:off x="7467600" y="32004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6" name="Line 40"/>
          <p:cNvSpPr>
            <a:spLocks noChangeShapeType="1"/>
          </p:cNvSpPr>
          <p:nvPr/>
        </p:nvSpPr>
        <p:spPr bwMode="auto">
          <a:xfrm>
            <a:off x="7467600" y="32004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6553200" y="2667000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消息连接</a:t>
            </a:r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4800600" y="4968875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4870450" y="5038725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0" name="Line 44"/>
          <p:cNvSpPr>
            <a:spLocks noChangeShapeType="1"/>
          </p:cNvSpPr>
          <p:nvPr/>
        </p:nvSpPr>
        <p:spPr bwMode="auto">
          <a:xfrm>
            <a:off x="4864100" y="5257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1" name="Line 45"/>
          <p:cNvSpPr>
            <a:spLocks noChangeShapeType="1"/>
          </p:cNvSpPr>
          <p:nvPr/>
        </p:nvSpPr>
        <p:spPr bwMode="auto">
          <a:xfrm>
            <a:off x="4864100" y="54864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2" name="Rectangle 46"/>
          <p:cNvSpPr>
            <a:spLocks noChangeArrowheads="1"/>
          </p:cNvSpPr>
          <p:nvPr/>
        </p:nvSpPr>
        <p:spPr bwMode="auto">
          <a:xfrm>
            <a:off x="5880100" y="4968875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5949950" y="5038725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4" name="Line 48"/>
          <p:cNvSpPr>
            <a:spLocks noChangeShapeType="1"/>
          </p:cNvSpPr>
          <p:nvPr/>
        </p:nvSpPr>
        <p:spPr bwMode="auto">
          <a:xfrm>
            <a:off x="5943600" y="5257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5" name="Line 49"/>
          <p:cNvSpPr>
            <a:spLocks noChangeShapeType="1"/>
          </p:cNvSpPr>
          <p:nvPr/>
        </p:nvSpPr>
        <p:spPr bwMode="auto">
          <a:xfrm>
            <a:off x="5943600" y="54864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5257800" y="3733800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7" name="Rectangle 51"/>
          <p:cNvSpPr>
            <a:spLocks noChangeArrowheads="1"/>
          </p:cNvSpPr>
          <p:nvPr/>
        </p:nvSpPr>
        <p:spPr bwMode="auto">
          <a:xfrm>
            <a:off x="5327650" y="3803650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8" name="Line 52"/>
          <p:cNvSpPr>
            <a:spLocks noChangeShapeType="1"/>
          </p:cNvSpPr>
          <p:nvPr/>
        </p:nvSpPr>
        <p:spPr bwMode="auto">
          <a:xfrm>
            <a:off x="5321300" y="40227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29" name="Line 53"/>
          <p:cNvSpPr>
            <a:spLocks noChangeShapeType="1"/>
          </p:cNvSpPr>
          <p:nvPr/>
        </p:nvSpPr>
        <p:spPr bwMode="auto">
          <a:xfrm>
            <a:off x="5321300" y="42513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7010400" y="4968875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7080250" y="5038725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2" name="Line 56"/>
          <p:cNvSpPr>
            <a:spLocks noChangeShapeType="1"/>
          </p:cNvSpPr>
          <p:nvPr/>
        </p:nvSpPr>
        <p:spPr bwMode="auto">
          <a:xfrm>
            <a:off x="7073900" y="5257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3" name="Line 57"/>
          <p:cNvSpPr>
            <a:spLocks noChangeShapeType="1"/>
          </p:cNvSpPr>
          <p:nvPr/>
        </p:nvSpPr>
        <p:spPr bwMode="auto">
          <a:xfrm>
            <a:off x="7073900" y="54864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4" name="Rectangle 58"/>
          <p:cNvSpPr>
            <a:spLocks noChangeArrowheads="1"/>
          </p:cNvSpPr>
          <p:nvPr/>
        </p:nvSpPr>
        <p:spPr bwMode="auto">
          <a:xfrm>
            <a:off x="8089900" y="4968875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5" name="Rectangle 59"/>
          <p:cNvSpPr>
            <a:spLocks noChangeArrowheads="1"/>
          </p:cNvSpPr>
          <p:nvPr/>
        </p:nvSpPr>
        <p:spPr bwMode="auto">
          <a:xfrm>
            <a:off x="8159750" y="5038725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6" name="Line 60"/>
          <p:cNvSpPr>
            <a:spLocks noChangeShapeType="1"/>
          </p:cNvSpPr>
          <p:nvPr/>
        </p:nvSpPr>
        <p:spPr bwMode="auto">
          <a:xfrm>
            <a:off x="8153400" y="5257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7" name="Line 61"/>
          <p:cNvSpPr>
            <a:spLocks noChangeShapeType="1"/>
          </p:cNvSpPr>
          <p:nvPr/>
        </p:nvSpPr>
        <p:spPr bwMode="auto">
          <a:xfrm>
            <a:off x="8153400" y="54864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8" name="Rectangle 62"/>
          <p:cNvSpPr>
            <a:spLocks noChangeArrowheads="1"/>
          </p:cNvSpPr>
          <p:nvPr/>
        </p:nvSpPr>
        <p:spPr bwMode="auto">
          <a:xfrm>
            <a:off x="7467600" y="3733800"/>
            <a:ext cx="901700" cy="822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39" name="Rectangle 63"/>
          <p:cNvSpPr>
            <a:spLocks noChangeArrowheads="1"/>
          </p:cNvSpPr>
          <p:nvPr/>
        </p:nvSpPr>
        <p:spPr bwMode="auto">
          <a:xfrm>
            <a:off x="7537450" y="3803650"/>
            <a:ext cx="755650" cy="67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0" name="Line 64"/>
          <p:cNvSpPr>
            <a:spLocks noChangeShapeType="1"/>
          </p:cNvSpPr>
          <p:nvPr/>
        </p:nvSpPr>
        <p:spPr bwMode="auto">
          <a:xfrm>
            <a:off x="7531100" y="40227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1" name="Line 65"/>
          <p:cNvSpPr>
            <a:spLocks noChangeShapeType="1"/>
          </p:cNvSpPr>
          <p:nvPr/>
        </p:nvSpPr>
        <p:spPr bwMode="auto">
          <a:xfrm>
            <a:off x="7531100" y="4251325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2" name="Line 66"/>
          <p:cNvSpPr>
            <a:spLocks noChangeShapeType="1"/>
          </p:cNvSpPr>
          <p:nvPr/>
        </p:nvSpPr>
        <p:spPr bwMode="auto">
          <a:xfrm>
            <a:off x="2819400" y="3276600"/>
            <a:ext cx="2209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3" name="Line 67"/>
          <p:cNvSpPr>
            <a:spLocks noChangeShapeType="1"/>
          </p:cNvSpPr>
          <p:nvPr/>
        </p:nvSpPr>
        <p:spPr bwMode="auto">
          <a:xfrm>
            <a:off x="5292725" y="48006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4" name="Line 68"/>
          <p:cNvSpPr>
            <a:spLocks noChangeShapeType="1"/>
          </p:cNvSpPr>
          <p:nvPr/>
        </p:nvSpPr>
        <p:spPr bwMode="auto">
          <a:xfrm>
            <a:off x="6172200" y="48006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5" name="AutoShape 69"/>
          <p:cNvSpPr>
            <a:spLocks noChangeArrowheads="1"/>
          </p:cNvSpPr>
          <p:nvPr/>
        </p:nvSpPr>
        <p:spPr bwMode="auto">
          <a:xfrm rot="1938272">
            <a:off x="7505700" y="4610100"/>
            <a:ext cx="304800" cy="2286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6" name="Line 70"/>
          <p:cNvSpPr>
            <a:spLocks noChangeShapeType="1"/>
          </p:cNvSpPr>
          <p:nvPr/>
        </p:nvSpPr>
        <p:spPr bwMode="auto">
          <a:xfrm flipH="1">
            <a:off x="7391400" y="48006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7" name="Line 71"/>
          <p:cNvSpPr>
            <a:spLocks noChangeShapeType="1"/>
          </p:cNvSpPr>
          <p:nvPr/>
        </p:nvSpPr>
        <p:spPr bwMode="auto">
          <a:xfrm flipH="1">
            <a:off x="7696200" y="4572000"/>
            <a:ext cx="76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8" name="AutoShape 72"/>
          <p:cNvSpPr>
            <a:spLocks noChangeArrowheads="1"/>
          </p:cNvSpPr>
          <p:nvPr/>
        </p:nvSpPr>
        <p:spPr bwMode="auto">
          <a:xfrm rot="19661728" flipH="1">
            <a:off x="8115300" y="4610100"/>
            <a:ext cx="304800" cy="2286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49" name="Line 73"/>
          <p:cNvSpPr>
            <a:spLocks noChangeShapeType="1"/>
          </p:cNvSpPr>
          <p:nvPr/>
        </p:nvSpPr>
        <p:spPr bwMode="auto">
          <a:xfrm>
            <a:off x="8305800" y="48006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50" name="Line 74"/>
          <p:cNvSpPr>
            <a:spLocks noChangeShapeType="1"/>
          </p:cNvSpPr>
          <p:nvPr/>
        </p:nvSpPr>
        <p:spPr bwMode="auto">
          <a:xfrm>
            <a:off x="8153400" y="4572000"/>
            <a:ext cx="76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51" name="Rectangle 75"/>
          <p:cNvSpPr>
            <a:spLocks noChangeArrowheads="1"/>
          </p:cNvSpPr>
          <p:nvPr/>
        </p:nvSpPr>
        <p:spPr bwMode="auto">
          <a:xfrm>
            <a:off x="4932363" y="6019800"/>
            <a:ext cx="1350962" cy="83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652" name="Rectangle 76"/>
          <p:cNvSpPr>
            <a:spLocks noChangeArrowheads="1"/>
          </p:cNvSpPr>
          <p:nvPr/>
        </p:nvSpPr>
        <p:spPr bwMode="auto">
          <a:xfrm>
            <a:off x="5067300" y="6038850"/>
            <a:ext cx="89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主题</a:t>
            </a:r>
          </a:p>
        </p:txBody>
      </p:sp>
      <p:sp>
        <p:nvSpPr>
          <p:cNvPr id="24653" name="Rectangle 77"/>
          <p:cNvSpPr>
            <a:spLocks noChangeArrowheads="1"/>
          </p:cNvSpPr>
          <p:nvPr/>
        </p:nvSpPr>
        <p:spPr bwMode="auto">
          <a:xfrm>
            <a:off x="4508500" y="275748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服务</a:t>
            </a:r>
          </a:p>
        </p:txBody>
      </p:sp>
      <p:sp>
        <p:nvSpPr>
          <p:cNvPr id="24654" name="Line 78"/>
          <p:cNvSpPr>
            <a:spLocks noChangeShapeType="1"/>
          </p:cNvSpPr>
          <p:nvPr/>
        </p:nvSpPr>
        <p:spPr bwMode="auto">
          <a:xfrm>
            <a:off x="5257800" y="3124200"/>
            <a:ext cx="762000" cy="152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zh-CN" altLang="en-US"/>
          </a:p>
        </p:txBody>
      </p:sp>
      <p:sp>
        <p:nvSpPr>
          <p:cNvPr id="24655" name="Rectangle 79"/>
          <p:cNvSpPr>
            <a:spLocks noChangeArrowheads="1"/>
          </p:cNvSpPr>
          <p:nvPr/>
        </p:nvSpPr>
        <p:spPr bwMode="auto">
          <a:xfrm>
            <a:off x="4572000" y="161448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属性</a:t>
            </a:r>
          </a:p>
        </p:txBody>
      </p:sp>
      <p:sp>
        <p:nvSpPr>
          <p:cNvPr id="24656" name="Line 80"/>
          <p:cNvSpPr>
            <a:spLocks noChangeShapeType="1"/>
          </p:cNvSpPr>
          <p:nvPr/>
        </p:nvSpPr>
        <p:spPr bwMode="auto">
          <a:xfrm>
            <a:off x="5321300" y="1981200"/>
            <a:ext cx="762000" cy="152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zh-CN" altLang="en-US"/>
          </a:p>
        </p:txBody>
      </p:sp>
      <p:sp>
        <p:nvSpPr>
          <p:cNvPr id="24657" name="AutoShape 81"/>
          <p:cNvSpPr>
            <a:spLocks noChangeArrowheads="1"/>
          </p:cNvSpPr>
          <p:nvPr/>
        </p:nvSpPr>
        <p:spPr bwMode="auto">
          <a:xfrm>
            <a:off x="5651500" y="4581525"/>
            <a:ext cx="144463" cy="215900"/>
          </a:xfrm>
          <a:prstGeom prst="diamond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24658" name="Line 82"/>
          <p:cNvSpPr>
            <a:spLocks noChangeShapeType="1"/>
          </p:cNvSpPr>
          <p:nvPr/>
        </p:nvSpPr>
        <p:spPr bwMode="auto">
          <a:xfrm>
            <a:off x="5292725" y="47974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24659" name="Rectangle 83"/>
          <p:cNvSpPr>
            <a:spLocks noChangeArrowheads="1"/>
          </p:cNvSpPr>
          <p:nvPr/>
        </p:nvSpPr>
        <p:spPr bwMode="auto">
          <a:xfrm>
            <a:off x="4932363" y="5876925"/>
            <a:ext cx="287337" cy="1444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91BEA6C4-B3EF-49E3-8CD6-ADA2C6125AE8}"/>
              </a:ext>
            </a:extLst>
          </p:cNvPr>
          <p:cNvSpPr/>
          <p:nvPr/>
        </p:nvSpPr>
        <p:spPr>
          <a:xfrm>
            <a:off x="4391980" y="3732398"/>
            <a:ext cx="4707012" cy="2081867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76545" y="1944650"/>
            <a:ext cx="8370887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(1)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标识类及对象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(2)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标识结构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(3)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标识主题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(4)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定义属性及实例连接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(5)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定义服务及消息连接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ts val="6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rgbClr val="FC0128"/>
                </a:solidFill>
                <a:latin typeface="+mn-ea"/>
                <a:ea typeface="+mn-ea"/>
              </a:rPr>
              <a:t>五个步骤常根据需要交叉进行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494659" y="368660"/>
            <a:ext cx="5844870" cy="68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提取阶段由五个活动组成</a:t>
            </a:r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06375" y="1763713"/>
            <a:ext cx="8937625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algn="l" eaLnBrk="0" hangingPunct="0">
              <a:spcBef>
                <a:spcPct val="20000"/>
              </a:spcBef>
              <a:buClr>
                <a:srgbClr val="FF0000"/>
              </a:buClr>
            </a:pPr>
            <a:r>
              <a:rPr lang="en-US" altLang="zh-CN" sz="2800" dirty="0">
                <a:solidFill>
                  <a:srgbClr val="FF3300"/>
                </a:solidFill>
                <a:latin typeface="宋体" charset="-122"/>
              </a:rPr>
              <a:t> </a:t>
            </a:r>
            <a:r>
              <a:rPr lang="zh-CN" altLang="en-US" sz="2800" dirty="0">
                <a:solidFill>
                  <a:srgbClr val="FF3300"/>
                </a:solidFill>
                <a:latin typeface="宋体" charset="-122"/>
              </a:rPr>
              <a:t>发现对象</a:t>
            </a:r>
            <a:endParaRPr lang="en-US" altLang="zh-CN" sz="2800" dirty="0">
              <a:solidFill>
                <a:schemeClr val="tx1"/>
              </a:solidFill>
              <a:latin typeface="宋体" charset="-122"/>
            </a:endParaRPr>
          </a:p>
          <a:p>
            <a:pPr marL="1304925" lvl="2" indent="-395288" algn="l" eaLnBrk="0" hangingPunct="0">
              <a:lnSpc>
                <a:spcPct val="105000"/>
              </a:lnSpc>
              <a:buClr>
                <a:srgbClr val="FC0128"/>
              </a:buClr>
              <a:buFont typeface="Wingdings" panose="05000000000000000000" pitchFamily="2" charset="2"/>
              <a:buChar char="p"/>
            </a:pP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考虑问题域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人员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组织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物品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设备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事件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表格结构</a:t>
            </a:r>
          </a:p>
          <a:p>
            <a:pPr marL="1304925" lvl="2" indent="-395288" algn="l" eaLnBrk="0" hangingPunct="0">
              <a:lnSpc>
                <a:spcPct val="105000"/>
              </a:lnSpc>
              <a:buClr>
                <a:srgbClr val="FC0128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考虑系统边界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人员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设备</a:t>
            </a:r>
          </a:p>
          <a:p>
            <a:pPr marL="1693863" lvl="3" indent="-387350" algn="l" eaLnBrk="0" hangingPunct="0">
              <a:lnSpc>
                <a:spcPct val="105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外系统</a:t>
            </a:r>
          </a:p>
          <a:p>
            <a:pPr marL="1304925" lvl="2" indent="-395288" algn="l" eaLnBrk="0" hangingPunct="0">
              <a:lnSpc>
                <a:spcPct val="105000"/>
              </a:lnSpc>
              <a:buClr>
                <a:srgbClr val="FC0128"/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考虑系统责任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51557" y="458670"/>
            <a:ext cx="50738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步骤</a:t>
            </a:r>
            <a:r>
              <a:rPr lang="en-US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1</a:t>
            </a:r>
            <a:r>
              <a:rPr lang="en-US" altLang="zh-CN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识别类与对象</a:t>
            </a:r>
            <a:endParaRPr lang="zh-CN" altLang="en-US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914400" y="257175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ts val="1400"/>
              </a:spcBef>
              <a:spcAft>
                <a:spcPts val="1450"/>
              </a:spcAft>
            </a:pPr>
            <a:endParaRPr kumimoji="1" lang="zh-CN" altLang="en-US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66738" y="1808163"/>
            <a:ext cx="8216900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908050" lvl="1" indent="-436563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定义属性</a:t>
            </a:r>
          </a:p>
          <a:p>
            <a:pPr marL="908050" lvl="1" indent="-436563" algn="l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定义服务</a:t>
            </a:r>
          </a:p>
          <a:p>
            <a:pPr marL="1693863" lvl="3" indent="-38735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词性法</a:t>
            </a:r>
          </a:p>
          <a:p>
            <a:pPr marL="1693863" lvl="3" indent="-387350" algn="l" eaLnBrk="0" hangingPunct="0">
              <a:lnSpc>
                <a:spcPct val="150000"/>
              </a:lnSpc>
              <a:spcBef>
                <a:spcPct val="20000"/>
              </a:spcBef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对象的状态与状态转换图</a:t>
            </a:r>
          </a:p>
          <a:p>
            <a:pPr marL="1695450" lvl="4" algn="l" eaLnBrk="0" hangingPunct="0">
              <a:lnSpc>
                <a:spcPct val="150000"/>
              </a:lnSpc>
              <a:spcBef>
                <a:spcPct val="25000"/>
              </a:spcBef>
              <a:buClr>
                <a:srgbClr val="FC0128"/>
              </a:buClr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状态图的节点，状态图的边）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zh-CN" sz="2400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80722" y="503675"/>
            <a:ext cx="58464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步骤</a:t>
            </a:r>
            <a:r>
              <a:rPr lang="zh-CN" altLang="zh-CN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2：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定义属性与服务</a:t>
            </a:r>
          </a:p>
        </p:txBody>
      </p: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414338"/>
            <a:ext cx="9144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Mapping parts of speech to object model components [Abbot 1983]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746125" y="1689100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863600" y="1689100"/>
            <a:ext cx="17938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400" i="1">
                <a:latin typeface="Times" pitchFamily="18" charset="0"/>
              </a:rPr>
              <a:t>Part of speech</a:t>
            </a:r>
            <a:endParaRPr lang="en-US" altLang="zh-CN" sz="2400">
              <a:latin typeface="Times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403475" y="16891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432050" y="16891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954338" y="16891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3478213" y="1689100"/>
            <a:ext cx="22590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400" i="1">
                <a:latin typeface="Times" pitchFamily="18" charset="0"/>
              </a:rPr>
              <a:t>Model component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410200" y="16891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6092825" y="16891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7138988" y="1689100"/>
            <a:ext cx="11160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400" i="1">
                <a:latin typeface="Times" pitchFamily="18" charset="0"/>
              </a:rPr>
              <a:t>Example</a:t>
            </a:r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8097838" y="16891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746125" y="2200275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863600" y="2200275"/>
            <a:ext cx="14446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chemeClr val="tx1"/>
                </a:solidFill>
                <a:latin typeface="Times" pitchFamily="18" charset="0"/>
              </a:rPr>
              <a:t>Proper noun</a:t>
            </a:r>
            <a:endParaRPr lang="en-US" altLang="zh-CN" sz="180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2141538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2432050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2954338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3478213" y="2200275"/>
            <a:ext cx="70371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object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4116388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4524375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5046663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6092825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7138988" y="2200275"/>
            <a:ext cx="11779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Jim Smith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8213725" y="220027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746125" y="2711450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863600" y="2711450"/>
            <a:ext cx="17541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Improper noun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2417763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2432050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2954338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3478213" y="2711450"/>
            <a:ext cx="5334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class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3986213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4000500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4524375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5046663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6092825" y="271145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7138988" y="2711450"/>
            <a:ext cx="10080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Toy, doll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746125" y="3222625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863600" y="3222625"/>
            <a:ext cx="12668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Doing verb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5" name="Rectangle 39"/>
          <p:cNvSpPr>
            <a:spLocks noChangeArrowheads="1"/>
          </p:cNvSpPr>
          <p:nvPr/>
        </p:nvSpPr>
        <p:spPr bwMode="auto">
          <a:xfrm>
            <a:off x="2039938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6" name="Rectangle 40"/>
          <p:cNvSpPr>
            <a:spLocks noChangeArrowheads="1"/>
          </p:cNvSpPr>
          <p:nvPr/>
        </p:nvSpPr>
        <p:spPr bwMode="auto">
          <a:xfrm>
            <a:off x="2432050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2954338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3478213" y="3222625"/>
            <a:ext cx="86722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method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39" name="Rectangle 43"/>
          <p:cNvSpPr>
            <a:spLocks noChangeArrowheads="1"/>
          </p:cNvSpPr>
          <p:nvPr/>
        </p:nvSpPr>
        <p:spPr bwMode="auto">
          <a:xfrm>
            <a:off x="4262438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0" name="Rectangle 44"/>
          <p:cNvSpPr>
            <a:spLocks noChangeArrowheads="1"/>
          </p:cNvSpPr>
          <p:nvPr/>
        </p:nvSpPr>
        <p:spPr bwMode="auto">
          <a:xfrm>
            <a:off x="4524375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1" name="Rectangle 45"/>
          <p:cNvSpPr>
            <a:spLocks noChangeArrowheads="1"/>
          </p:cNvSpPr>
          <p:nvPr/>
        </p:nvSpPr>
        <p:spPr bwMode="auto">
          <a:xfrm>
            <a:off x="5046663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2" name="Rectangle 46"/>
          <p:cNvSpPr>
            <a:spLocks noChangeArrowheads="1"/>
          </p:cNvSpPr>
          <p:nvPr/>
        </p:nvSpPr>
        <p:spPr bwMode="auto">
          <a:xfrm>
            <a:off x="6092825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3" name="Rectangle 47"/>
          <p:cNvSpPr>
            <a:spLocks noChangeArrowheads="1"/>
          </p:cNvSpPr>
          <p:nvPr/>
        </p:nvSpPr>
        <p:spPr bwMode="auto">
          <a:xfrm>
            <a:off x="7138988" y="3222625"/>
            <a:ext cx="19415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Buy, recommend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4" name="Rectangle 48"/>
          <p:cNvSpPr>
            <a:spLocks noChangeArrowheads="1"/>
          </p:cNvSpPr>
          <p:nvPr/>
        </p:nvSpPr>
        <p:spPr bwMode="auto">
          <a:xfrm>
            <a:off x="7531100" y="32226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5" name="Rectangle 49"/>
          <p:cNvSpPr>
            <a:spLocks noChangeArrowheads="1"/>
          </p:cNvSpPr>
          <p:nvPr/>
        </p:nvSpPr>
        <p:spPr bwMode="auto">
          <a:xfrm>
            <a:off x="746125" y="3733800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6" name="Rectangle 50"/>
          <p:cNvSpPr>
            <a:spLocks noChangeArrowheads="1"/>
          </p:cNvSpPr>
          <p:nvPr/>
        </p:nvSpPr>
        <p:spPr bwMode="auto">
          <a:xfrm>
            <a:off x="863600" y="3733800"/>
            <a:ext cx="12080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being verb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7" name="Rectangle 51"/>
          <p:cNvSpPr>
            <a:spLocks noChangeArrowheads="1"/>
          </p:cNvSpPr>
          <p:nvPr/>
        </p:nvSpPr>
        <p:spPr bwMode="auto">
          <a:xfrm>
            <a:off x="1966913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8" name="Rectangle 52"/>
          <p:cNvSpPr>
            <a:spLocks noChangeArrowheads="1"/>
          </p:cNvSpPr>
          <p:nvPr/>
        </p:nvSpPr>
        <p:spPr bwMode="auto">
          <a:xfrm>
            <a:off x="2432050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2954338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0" name="Rectangle 54"/>
          <p:cNvSpPr>
            <a:spLocks noChangeArrowheads="1"/>
          </p:cNvSpPr>
          <p:nvPr/>
        </p:nvSpPr>
        <p:spPr bwMode="auto">
          <a:xfrm>
            <a:off x="3478213" y="3733800"/>
            <a:ext cx="137056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inheritance 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51" name="Rectangle 55"/>
          <p:cNvSpPr>
            <a:spLocks noChangeArrowheads="1"/>
          </p:cNvSpPr>
          <p:nvPr/>
        </p:nvSpPr>
        <p:spPr bwMode="auto">
          <a:xfrm>
            <a:off x="4699000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5046663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3" name="Rectangle 57"/>
          <p:cNvSpPr>
            <a:spLocks noChangeArrowheads="1"/>
          </p:cNvSpPr>
          <p:nvPr/>
        </p:nvSpPr>
        <p:spPr bwMode="auto">
          <a:xfrm>
            <a:off x="6092825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4" name="Rectangle 58"/>
          <p:cNvSpPr>
            <a:spLocks noChangeArrowheads="1"/>
          </p:cNvSpPr>
          <p:nvPr/>
        </p:nvSpPr>
        <p:spPr bwMode="auto">
          <a:xfrm>
            <a:off x="7138988" y="3733800"/>
            <a:ext cx="14732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is-a (kind-of)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5" name="Rectangle 59"/>
          <p:cNvSpPr>
            <a:spLocks noChangeArrowheads="1"/>
          </p:cNvSpPr>
          <p:nvPr/>
        </p:nvSpPr>
        <p:spPr bwMode="auto">
          <a:xfrm>
            <a:off x="8518525" y="3733800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6" name="Rectangle 60"/>
          <p:cNvSpPr>
            <a:spLocks noChangeArrowheads="1"/>
          </p:cNvSpPr>
          <p:nvPr/>
        </p:nvSpPr>
        <p:spPr bwMode="auto">
          <a:xfrm>
            <a:off x="746125" y="4243388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7" name="Rectangle 61"/>
          <p:cNvSpPr>
            <a:spLocks noChangeArrowheads="1"/>
          </p:cNvSpPr>
          <p:nvPr/>
        </p:nvSpPr>
        <p:spPr bwMode="auto">
          <a:xfrm>
            <a:off x="863600" y="4243388"/>
            <a:ext cx="13557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having verb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8" name="Rectangle 62"/>
          <p:cNvSpPr>
            <a:spLocks noChangeArrowheads="1"/>
          </p:cNvSpPr>
          <p:nvPr/>
        </p:nvSpPr>
        <p:spPr bwMode="auto">
          <a:xfrm>
            <a:off x="2097088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59" name="Rectangle 63"/>
          <p:cNvSpPr>
            <a:spLocks noChangeArrowheads="1"/>
          </p:cNvSpPr>
          <p:nvPr/>
        </p:nvSpPr>
        <p:spPr bwMode="auto">
          <a:xfrm>
            <a:off x="2432050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0" name="Rectangle 64"/>
          <p:cNvSpPr>
            <a:spLocks noChangeArrowheads="1"/>
          </p:cNvSpPr>
          <p:nvPr/>
        </p:nvSpPr>
        <p:spPr bwMode="auto">
          <a:xfrm>
            <a:off x="2954338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1" name="Rectangle 65"/>
          <p:cNvSpPr>
            <a:spLocks noChangeArrowheads="1"/>
          </p:cNvSpPr>
          <p:nvPr/>
        </p:nvSpPr>
        <p:spPr bwMode="auto">
          <a:xfrm>
            <a:off x="3478213" y="4243388"/>
            <a:ext cx="13493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aggregation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62" name="Rectangle 66"/>
          <p:cNvSpPr>
            <a:spLocks noChangeArrowheads="1"/>
          </p:cNvSpPr>
          <p:nvPr/>
        </p:nvSpPr>
        <p:spPr bwMode="auto">
          <a:xfrm>
            <a:off x="4713288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3" name="Rectangle 67"/>
          <p:cNvSpPr>
            <a:spLocks noChangeArrowheads="1"/>
          </p:cNvSpPr>
          <p:nvPr/>
        </p:nvSpPr>
        <p:spPr bwMode="auto">
          <a:xfrm>
            <a:off x="5046663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4" name="Rectangle 68"/>
          <p:cNvSpPr>
            <a:spLocks noChangeArrowheads="1"/>
          </p:cNvSpPr>
          <p:nvPr/>
        </p:nvSpPr>
        <p:spPr bwMode="auto">
          <a:xfrm>
            <a:off x="6092825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5" name="Rectangle 69"/>
          <p:cNvSpPr>
            <a:spLocks noChangeArrowheads="1"/>
          </p:cNvSpPr>
          <p:nvPr/>
        </p:nvSpPr>
        <p:spPr bwMode="auto">
          <a:xfrm>
            <a:off x="7138988" y="4243388"/>
            <a:ext cx="73183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has an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6" name="Rectangle 70"/>
          <p:cNvSpPr>
            <a:spLocks noChangeArrowheads="1"/>
          </p:cNvSpPr>
          <p:nvPr/>
        </p:nvSpPr>
        <p:spPr bwMode="auto">
          <a:xfrm>
            <a:off x="7793038" y="42433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746125" y="4754563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863600" y="4754563"/>
            <a:ext cx="129698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modal verb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69" name="Rectangle 73"/>
          <p:cNvSpPr>
            <a:spLocks noChangeArrowheads="1"/>
          </p:cNvSpPr>
          <p:nvPr/>
        </p:nvSpPr>
        <p:spPr bwMode="auto">
          <a:xfrm>
            <a:off x="2039938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0" name="Rectangle 74"/>
          <p:cNvSpPr>
            <a:spLocks noChangeArrowheads="1"/>
          </p:cNvSpPr>
          <p:nvPr/>
        </p:nvSpPr>
        <p:spPr bwMode="auto">
          <a:xfrm>
            <a:off x="2432050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1" name="Rectangle 75"/>
          <p:cNvSpPr>
            <a:spLocks noChangeArrowheads="1"/>
          </p:cNvSpPr>
          <p:nvPr/>
        </p:nvSpPr>
        <p:spPr bwMode="auto">
          <a:xfrm>
            <a:off x="2954338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2" name="Rectangle 76"/>
          <p:cNvSpPr>
            <a:spLocks noChangeArrowheads="1"/>
          </p:cNvSpPr>
          <p:nvPr/>
        </p:nvSpPr>
        <p:spPr bwMode="auto">
          <a:xfrm>
            <a:off x="3478213" y="4754563"/>
            <a:ext cx="11557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constraint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73" name="Rectangle 77"/>
          <p:cNvSpPr>
            <a:spLocks noChangeArrowheads="1"/>
          </p:cNvSpPr>
          <p:nvPr/>
        </p:nvSpPr>
        <p:spPr bwMode="auto">
          <a:xfrm>
            <a:off x="4510088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4" name="Rectangle 78"/>
          <p:cNvSpPr>
            <a:spLocks noChangeArrowheads="1"/>
          </p:cNvSpPr>
          <p:nvPr/>
        </p:nvSpPr>
        <p:spPr bwMode="auto">
          <a:xfrm>
            <a:off x="4524375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5" name="Rectangle 79"/>
          <p:cNvSpPr>
            <a:spLocks noChangeArrowheads="1"/>
          </p:cNvSpPr>
          <p:nvPr/>
        </p:nvSpPr>
        <p:spPr bwMode="auto">
          <a:xfrm>
            <a:off x="5046663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6" name="Rectangle 80"/>
          <p:cNvSpPr>
            <a:spLocks noChangeArrowheads="1"/>
          </p:cNvSpPr>
          <p:nvPr/>
        </p:nvSpPr>
        <p:spPr bwMode="auto">
          <a:xfrm>
            <a:off x="6092825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7" name="Rectangle 81"/>
          <p:cNvSpPr>
            <a:spLocks noChangeArrowheads="1"/>
          </p:cNvSpPr>
          <p:nvPr/>
        </p:nvSpPr>
        <p:spPr bwMode="auto">
          <a:xfrm>
            <a:off x="7138988" y="4754563"/>
            <a:ext cx="8953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must be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8" name="Rectangle 82"/>
          <p:cNvSpPr>
            <a:spLocks noChangeArrowheads="1"/>
          </p:cNvSpPr>
          <p:nvPr/>
        </p:nvSpPr>
        <p:spPr bwMode="auto">
          <a:xfrm>
            <a:off x="7951788" y="475456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79" name="Rectangle 83"/>
          <p:cNvSpPr>
            <a:spLocks noChangeArrowheads="1"/>
          </p:cNvSpPr>
          <p:nvPr/>
        </p:nvSpPr>
        <p:spPr bwMode="auto">
          <a:xfrm>
            <a:off x="746125" y="5265738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0" name="Rectangle 84"/>
          <p:cNvSpPr>
            <a:spLocks noChangeArrowheads="1"/>
          </p:cNvSpPr>
          <p:nvPr/>
        </p:nvSpPr>
        <p:spPr bwMode="auto">
          <a:xfrm>
            <a:off x="863600" y="5265738"/>
            <a:ext cx="102393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adjective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1" name="Rectangle 85"/>
          <p:cNvSpPr>
            <a:spLocks noChangeArrowheads="1"/>
          </p:cNvSpPr>
          <p:nvPr/>
        </p:nvSpPr>
        <p:spPr bwMode="auto">
          <a:xfrm>
            <a:off x="1806575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2" name="Rectangle 86"/>
          <p:cNvSpPr>
            <a:spLocks noChangeArrowheads="1"/>
          </p:cNvSpPr>
          <p:nvPr/>
        </p:nvSpPr>
        <p:spPr bwMode="auto">
          <a:xfrm>
            <a:off x="1909763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3" name="Rectangle 87"/>
          <p:cNvSpPr>
            <a:spLocks noChangeArrowheads="1"/>
          </p:cNvSpPr>
          <p:nvPr/>
        </p:nvSpPr>
        <p:spPr bwMode="auto">
          <a:xfrm>
            <a:off x="2432050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4" name="Rectangle 88"/>
          <p:cNvSpPr>
            <a:spLocks noChangeArrowheads="1"/>
          </p:cNvSpPr>
          <p:nvPr/>
        </p:nvSpPr>
        <p:spPr bwMode="auto">
          <a:xfrm>
            <a:off x="2954338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5" name="Rectangle 89"/>
          <p:cNvSpPr>
            <a:spLocks noChangeArrowheads="1"/>
          </p:cNvSpPr>
          <p:nvPr/>
        </p:nvSpPr>
        <p:spPr bwMode="auto">
          <a:xfrm>
            <a:off x="3478213" y="5265738"/>
            <a:ext cx="101790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attribute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86" name="Rectangle 90"/>
          <p:cNvSpPr>
            <a:spLocks noChangeArrowheads="1"/>
          </p:cNvSpPr>
          <p:nvPr/>
        </p:nvSpPr>
        <p:spPr bwMode="auto">
          <a:xfrm>
            <a:off x="4349750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7" name="Rectangle 91"/>
          <p:cNvSpPr>
            <a:spLocks noChangeArrowheads="1"/>
          </p:cNvSpPr>
          <p:nvPr/>
        </p:nvSpPr>
        <p:spPr bwMode="auto">
          <a:xfrm>
            <a:off x="4524375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8" name="Rectangle 92"/>
          <p:cNvSpPr>
            <a:spLocks noChangeArrowheads="1"/>
          </p:cNvSpPr>
          <p:nvPr/>
        </p:nvSpPr>
        <p:spPr bwMode="auto">
          <a:xfrm>
            <a:off x="5046663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89" name="Rectangle 93"/>
          <p:cNvSpPr>
            <a:spLocks noChangeArrowheads="1"/>
          </p:cNvSpPr>
          <p:nvPr/>
        </p:nvSpPr>
        <p:spPr bwMode="auto">
          <a:xfrm>
            <a:off x="6092825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0" name="Rectangle 94"/>
          <p:cNvSpPr>
            <a:spLocks noChangeArrowheads="1"/>
          </p:cNvSpPr>
          <p:nvPr/>
        </p:nvSpPr>
        <p:spPr bwMode="auto">
          <a:xfrm>
            <a:off x="7138988" y="5265738"/>
            <a:ext cx="12303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3 years old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1" name="Rectangle 95"/>
          <p:cNvSpPr>
            <a:spLocks noChangeArrowheads="1"/>
          </p:cNvSpPr>
          <p:nvPr/>
        </p:nvSpPr>
        <p:spPr bwMode="auto">
          <a:xfrm>
            <a:off x="8286750" y="526573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2" name="Rectangle 96"/>
          <p:cNvSpPr>
            <a:spLocks noChangeArrowheads="1"/>
          </p:cNvSpPr>
          <p:nvPr/>
        </p:nvSpPr>
        <p:spPr bwMode="auto">
          <a:xfrm>
            <a:off x="746125" y="5776913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3" name="Rectangle 97"/>
          <p:cNvSpPr>
            <a:spLocks noChangeArrowheads="1"/>
          </p:cNvSpPr>
          <p:nvPr/>
        </p:nvSpPr>
        <p:spPr bwMode="auto">
          <a:xfrm>
            <a:off x="863600" y="5776913"/>
            <a:ext cx="16684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transitive verb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4" name="Rectangle 98"/>
          <p:cNvSpPr>
            <a:spLocks noChangeArrowheads="1"/>
          </p:cNvSpPr>
          <p:nvPr/>
        </p:nvSpPr>
        <p:spPr bwMode="auto">
          <a:xfrm>
            <a:off x="2359025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5" name="Rectangle 99"/>
          <p:cNvSpPr>
            <a:spLocks noChangeArrowheads="1"/>
          </p:cNvSpPr>
          <p:nvPr/>
        </p:nvSpPr>
        <p:spPr bwMode="auto">
          <a:xfrm>
            <a:off x="2432050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6" name="Rectangle 100"/>
          <p:cNvSpPr>
            <a:spLocks noChangeArrowheads="1"/>
          </p:cNvSpPr>
          <p:nvPr/>
        </p:nvSpPr>
        <p:spPr bwMode="auto">
          <a:xfrm>
            <a:off x="2954338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7" name="Rectangle 101"/>
          <p:cNvSpPr>
            <a:spLocks noChangeArrowheads="1"/>
          </p:cNvSpPr>
          <p:nvPr/>
        </p:nvSpPr>
        <p:spPr bwMode="auto">
          <a:xfrm>
            <a:off x="3478213" y="5776913"/>
            <a:ext cx="86722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method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798" name="Rectangle 102"/>
          <p:cNvSpPr>
            <a:spLocks noChangeArrowheads="1"/>
          </p:cNvSpPr>
          <p:nvPr/>
        </p:nvSpPr>
        <p:spPr bwMode="auto">
          <a:xfrm>
            <a:off x="4262438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799" name="Rectangle 103"/>
          <p:cNvSpPr>
            <a:spLocks noChangeArrowheads="1"/>
          </p:cNvSpPr>
          <p:nvPr/>
        </p:nvSpPr>
        <p:spPr bwMode="auto">
          <a:xfrm>
            <a:off x="4524375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0" name="Rectangle 104"/>
          <p:cNvSpPr>
            <a:spLocks noChangeArrowheads="1"/>
          </p:cNvSpPr>
          <p:nvPr/>
        </p:nvSpPr>
        <p:spPr bwMode="auto">
          <a:xfrm>
            <a:off x="5046663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1" name="Rectangle 105"/>
          <p:cNvSpPr>
            <a:spLocks noChangeArrowheads="1"/>
          </p:cNvSpPr>
          <p:nvPr/>
        </p:nvSpPr>
        <p:spPr bwMode="auto">
          <a:xfrm>
            <a:off x="6092825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2" name="Rectangle 106"/>
          <p:cNvSpPr>
            <a:spLocks noChangeArrowheads="1"/>
          </p:cNvSpPr>
          <p:nvPr/>
        </p:nvSpPr>
        <p:spPr bwMode="auto">
          <a:xfrm>
            <a:off x="7138988" y="5776913"/>
            <a:ext cx="5937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enter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3" name="Rectangle 107"/>
          <p:cNvSpPr>
            <a:spLocks noChangeArrowheads="1"/>
          </p:cNvSpPr>
          <p:nvPr/>
        </p:nvSpPr>
        <p:spPr bwMode="auto">
          <a:xfrm>
            <a:off x="7661275" y="5776913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4" name="Rectangle 108"/>
          <p:cNvSpPr>
            <a:spLocks noChangeArrowheads="1"/>
          </p:cNvSpPr>
          <p:nvPr/>
        </p:nvSpPr>
        <p:spPr bwMode="auto">
          <a:xfrm>
            <a:off x="746125" y="6288088"/>
            <a:ext cx="666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2100">
                <a:solidFill>
                  <a:schemeClr val="tx1"/>
                </a:solidFill>
                <a:latin typeface="Times" pitchFamily="18" charset="0"/>
              </a:rPr>
              <a:t> </a:t>
            </a:r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5" name="Rectangle 109"/>
          <p:cNvSpPr>
            <a:spLocks noChangeArrowheads="1"/>
          </p:cNvSpPr>
          <p:nvPr/>
        </p:nvSpPr>
        <p:spPr bwMode="auto">
          <a:xfrm>
            <a:off x="863600" y="6288088"/>
            <a:ext cx="18907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intransitive verb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6" name="Rectangle 110"/>
          <p:cNvSpPr>
            <a:spLocks noChangeArrowheads="1"/>
          </p:cNvSpPr>
          <p:nvPr/>
        </p:nvSpPr>
        <p:spPr bwMode="auto">
          <a:xfrm>
            <a:off x="2562225" y="62880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7" name="Rectangle 111"/>
          <p:cNvSpPr>
            <a:spLocks noChangeArrowheads="1"/>
          </p:cNvSpPr>
          <p:nvPr/>
        </p:nvSpPr>
        <p:spPr bwMode="auto">
          <a:xfrm>
            <a:off x="2954338" y="62880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08" name="Rectangle 112"/>
          <p:cNvSpPr>
            <a:spLocks noChangeArrowheads="1"/>
          </p:cNvSpPr>
          <p:nvPr/>
        </p:nvSpPr>
        <p:spPr bwMode="auto">
          <a:xfrm>
            <a:off x="3478213" y="6288088"/>
            <a:ext cx="17113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 dirty="0">
                <a:solidFill>
                  <a:srgbClr val="0000FF"/>
                </a:solidFill>
                <a:latin typeface="Times" pitchFamily="18" charset="0"/>
              </a:rPr>
              <a:t>method (event)</a:t>
            </a:r>
            <a:endParaRPr lang="en-US" altLang="zh-CN" sz="1800" dirty="0">
              <a:solidFill>
                <a:srgbClr val="0000FF"/>
              </a:solidFill>
              <a:latin typeface="Times" pitchFamily="18" charset="0"/>
            </a:endParaRPr>
          </a:p>
        </p:txBody>
      </p:sp>
      <p:sp>
        <p:nvSpPr>
          <p:cNvPr id="29809" name="Rectangle 113"/>
          <p:cNvSpPr>
            <a:spLocks noChangeArrowheads="1"/>
          </p:cNvSpPr>
          <p:nvPr/>
        </p:nvSpPr>
        <p:spPr bwMode="auto">
          <a:xfrm>
            <a:off x="5060950" y="62880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10" name="Rectangle 114"/>
          <p:cNvSpPr>
            <a:spLocks noChangeArrowheads="1"/>
          </p:cNvSpPr>
          <p:nvPr/>
        </p:nvSpPr>
        <p:spPr bwMode="auto">
          <a:xfrm>
            <a:off x="6092825" y="6288088"/>
            <a:ext cx="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11" name="Rectangle 115"/>
          <p:cNvSpPr>
            <a:spLocks noChangeArrowheads="1"/>
          </p:cNvSpPr>
          <p:nvPr/>
        </p:nvSpPr>
        <p:spPr bwMode="auto">
          <a:xfrm>
            <a:off x="7138988" y="6288088"/>
            <a:ext cx="12795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2100">
                <a:solidFill>
                  <a:schemeClr val="tx1"/>
                </a:solidFill>
                <a:latin typeface="Times" pitchFamily="18" charset="0"/>
              </a:rPr>
              <a:t>depends on</a:t>
            </a:r>
            <a:endParaRPr lang="en-US" altLang="zh-CN" sz="180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812" name="Rectangle 116"/>
          <p:cNvSpPr>
            <a:spLocks noChangeArrowheads="1"/>
          </p:cNvSpPr>
          <p:nvPr/>
        </p:nvSpPr>
        <p:spPr bwMode="auto">
          <a:xfrm>
            <a:off x="1255713" y="6575425"/>
            <a:ext cx="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endParaRPr lang="zh-CN" altLang="en-US" sz="1800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76200" y="1719263"/>
            <a:ext cx="90678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设置</a:t>
            </a:r>
          </a:p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一个饮料自动售货机可以放置五种不同或部分相同的饮料，可由厂商根据销售状况自动调配，并可随时重新设置售价，但售货机最多仅能放置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罐饮料，其按钮设计在各种饮料样本的下方，若经金额计算器累计金额足够，则选择键灯会亮；若某一种饮料已销售完毕，则售完灯会亮。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销售</a:t>
            </a:r>
          </a:p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顾客将硬币投入售货机，经累加金额足额的饮料选择键灯亮，等顾客按键选择。顾客按键后饮料由取物楼掉出，并自动结算及找钱。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取消交易</a:t>
            </a:r>
          </a:p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 顾客可在按下选择键前任何一个时刻，拉动退币杆取消交易收回硬币。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22288" y="503675"/>
            <a:ext cx="63500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dirty="0"/>
              <a:t>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实例：饮料自动售货机系统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1763713"/>
            <a:ext cx="91440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908050" lvl="1" indent="-436563" algn="l" eaLnBrk="0" hangingPunct="0">
              <a:lnSpc>
                <a:spcPct val="130000"/>
              </a:lnSpc>
              <a:buClr>
                <a:srgbClr val="FF0000"/>
              </a:buClr>
              <a:buSzPct val="140000"/>
              <a:buFontTx/>
              <a:buChar char="•"/>
            </a:pPr>
            <a:r>
              <a:rPr lang="zh-CN" altLang="en-US" sz="2800" dirty="0">
                <a:cs typeface="Times New Roman" panose="02020603050405020304" pitchFamily="18" charset="0"/>
              </a:rPr>
              <a:t>功能模型</a:t>
            </a:r>
            <a:r>
              <a:rPr lang="en-US" altLang="zh-CN" sz="2800" dirty="0">
                <a:solidFill>
                  <a:schemeClr val="tx2"/>
                </a:solidFill>
                <a:cs typeface="Times New Roman" panose="02020603050405020304" pitchFamily="18" charset="0"/>
              </a:rPr>
              <a:t>: </a:t>
            </a: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描述处理</a:t>
            </a:r>
            <a:r>
              <a:rPr lang="en-US" altLang="zh-CN" sz="2800" b="0" dirty="0">
                <a:solidFill>
                  <a:schemeClr val="tx2"/>
                </a:solidFill>
                <a:cs typeface="Times New Roman" panose="02020603050405020304" pitchFamily="18" charset="0"/>
              </a:rPr>
              <a:t>(</a:t>
            </a: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数据变换</a:t>
            </a:r>
            <a:r>
              <a:rPr lang="en-US" altLang="zh-CN" sz="2800" b="0" dirty="0">
                <a:solidFill>
                  <a:schemeClr val="tx2"/>
                </a:solidFill>
                <a:cs typeface="Times New Roman" panose="02020603050405020304" pitchFamily="18" charset="0"/>
              </a:rPr>
              <a:t>)</a:t>
            </a:r>
            <a:r>
              <a:rPr lang="en-US" altLang="zh-CN" sz="2800" dirty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solidFill>
                  <a:schemeClr val="tx2"/>
                </a:solidFill>
                <a:cs typeface="Times New Roman" panose="02020603050405020304" pitchFamily="18" charset="0"/>
              </a:rPr>
              <a:t>指明系统应“做什么”</a:t>
            </a:r>
          </a:p>
          <a:p>
            <a:pPr marL="469900" indent="-469900" algn="l" eaLnBrk="0" hangingPunct="0">
              <a:lnSpc>
                <a:spcPct val="130000"/>
              </a:lnSpc>
              <a:buClr>
                <a:srgbClr val="DA1271"/>
              </a:buClr>
              <a:buSzPct val="140000"/>
            </a:pP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                     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use case diagram</a:t>
            </a:r>
          </a:p>
          <a:p>
            <a:pPr marL="469900" indent="-469900" algn="l" eaLnBrk="0" hangingPunct="0">
              <a:lnSpc>
                <a:spcPct val="130000"/>
              </a:lnSpc>
              <a:buClr>
                <a:srgbClr val="DA1271"/>
              </a:buClr>
              <a:buSzPct val="140000"/>
            </a:pPr>
            <a:endParaRPr lang="en-US" altLang="zh-CN" sz="28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908050" lvl="1" indent="-436563" algn="l" eaLnBrk="0" hangingPunct="0">
              <a:lnSpc>
                <a:spcPct val="130000"/>
              </a:lnSpc>
              <a:buClr>
                <a:srgbClr val="FF0000"/>
              </a:buClr>
              <a:buSzPct val="140000"/>
              <a:buFontTx/>
              <a:buChar char="•"/>
            </a:pPr>
            <a:r>
              <a:rPr lang="zh-CN" altLang="en-US" sz="2800" dirty="0">
                <a:cs typeface="Times New Roman" panose="02020603050405020304" pitchFamily="18" charset="0"/>
              </a:rPr>
              <a:t>对象模型</a:t>
            </a:r>
            <a:r>
              <a:rPr lang="en-US" altLang="zh-CN" sz="2800" dirty="0">
                <a:solidFill>
                  <a:schemeClr val="tx2"/>
                </a:solidFill>
                <a:cs typeface="Times New Roman" panose="02020603050405020304" pitchFamily="18" charset="0"/>
              </a:rPr>
              <a:t>: </a:t>
            </a: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描述静态结构</a:t>
            </a:r>
            <a:r>
              <a:rPr lang="en-US" altLang="zh-CN" sz="2800" dirty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定义做事情的实体</a:t>
            </a:r>
          </a:p>
          <a:p>
            <a:pPr marL="469900" indent="-469900" algn="l" eaLnBrk="0" hangingPunct="0">
              <a:lnSpc>
                <a:spcPct val="130000"/>
              </a:lnSpc>
              <a:buClr>
                <a:srgbClr val="DA1271"/>
              </a:buClr>
              <a:buFont typeface="Monotype Sorts" pitchFamily="2" charset="2"/>
              <a:buNone/>
            </a:pP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                      </a:t>
            </a: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class &amp; object diagram </a:t>
            </a:r>
          </a:p>
          <a:p>
            <a:pPr marL="469900" indent="-469900" algn="l" eaLnBrk="0" hangingPunct="0">
              <a:lnSpc>
                <a:spcPct val="130000"/>
              </a:lnSpc>
              <a:buClr>
                <a:srgbClr val="DA1271"/>
              </a:buClr>
              <a:buFont typeface="Monotype Sorts" pitchFamily="2" charset="2"/>
              <a:buNone/>
            </a:pPr>
            <a:endParaRPr lang="en-US" altLang="zh-CN" sz="2800" b="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908050" lvl="1" indent="-436563" algn="l" eaLnBrk="0" hangingPunct="0">
              <a:lnSpc>
                <a:spcPct val="130000"/>
              </a:lnSpc>
              <a:spcBef>
                <a:spcPct val="35000"/>
              </a:spcBef>
              <a:buClr>
                <a:srgbClr val="FF0000"/>
              </a:buClr>
              <a:buSzPct val="140000"/>
              <a:buFontTx/>
              <a:buChar char="•"/>
            </a:pPr>
            <a:r>
              <a:rPr lang="zh-CN" altLang="en-US" sz="2800" dirty="0">
                <a:cs typeface="Times New Roman" panose="02020603050405020304" pitchFamily="18" charset="0"/>
              </a:rPr>
              <a:t>动态模型</a:t>
            </a:r>
            <a:r>
              <a:rPr lang="en-US" altLang="zh-CN" sz="2800" dirty="0">
                <a:cs typeface="Times New Roman" panose="02020603050405020304" pitchFamily="18" charset="0"/>
              </a:rPr>
              <a:t>: </a:t>
            </a: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描述交互过程</a:t>
            </a:r>
            <a:r>
              <a:rPr lang="en-US" altLang="zh-CN" sz="2800" dirty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zh-CN" altLang="en-US" sz="2800" dirty="0">
                <a:solidFill>
                  <a:schemeClr val="tx2"/>
                </a:solidFill>
                <a:cs typeface="Times New Roman" panose="02020603050405020304" pitchFamily="18" charset="0"/>
              </a:rPr>
              <a:t>规定什么时候做何事 </a:t>
            </a:r>
          </a:p>
          <a:p>
            <a:pPr marL="469900" indent="-469900" eaLnBrk="0" hangingPunct="0">
              <a:lnSpc>
                <a:spcPct val="130000"/>
              </a:lnSpc>
              <a:buClr>
                <a:srgbClr val="DA1271"/>
              </a:buClr>
              <a:buFont typeface="Monotype Sorts" pitchFamily="2" charset="2"/>
              <a:buNone/>
            </a:pPr>
            <a:r>
              <a:rPr lang="en-US" altLang="zh-CN" sz="2800" b="0" dirty="0">
                <a:solidFill>
                  <a:srgbClr val="0000FF"/>
                </a:solidFill>
                <a:cs typeface="Times New Roman" panose="02020603050405020304" pitchFamily="18" charset="0"/>
              </a:rPr>
              <a:t>sequence, state, </a:t>
            </a:r>
            <a:r>
              <a:rPr lang="en-US" altLang="zh-CN" sz="2800" b="0" dirty="0">
                <a:solidFill>
                  <a:schemeClr val="tx2"/>
                </a:solidFill>
                <a:cs typeface="Times New Roman" panose="02020603050405020304" pitchFamily="18" charset="0"/>
              </a:rPr>
              <a:t>collaboration, activity diagram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75863" y="503675"/>
            <a:ext cx="4221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UML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分析模型</a:t>
            </a: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76200" y="1673225"/>
            <a:ext cx="90678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9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设置</a:t>
            </a:r>
          </a:p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一个饮料自动售货机可以放置五种不同或部分相同的饮料，可由厂商根据销售状况自动调配，并可随时重新设置售价，但售货机最多仅能放置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50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罐饮料，其按钮设计在各种饮料样本的下方，若经</a:t>
            </a:r>
            <a:r>
              <a:rPr lang="zh-CN" altLang="en-US" sz="2400" dirty="0">
                <a:solidFill>
                  <a:srgbClr val="FF33CC"/>
                </a:solidFill>
                <a:latin typeface="+mn-ea"/>
                <a:ea typeface="+mn-ea"/>
              </a:rPr>
              <a:t>金额计算器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累计金额足够，则选择键灯会亮；若某一种饮料已销售完毕，则售完灯会亮。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销售</a:t>
            </a:r>
          </a:p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</a:t>
            </a:r>
            <a:r>
              <a:rPr lang="zh-CN" altLang="en-US" sz="2400" dirty="0">
                <a:solidFill>
                  <a:srgbClr val="FF33CC"/>
                </a:solidFill>
                <a:latin typeface="+mn-ea"/>
                <a:ea typeface="+mn-ea"/>
              </a:rPr>
              <a:t>顾客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将硬币投入</a:t>
            </a:r>
            <a:r>
              <a:rPr lang="zh-CN" altLang="en-US" sz="2400" dirty="0">
                <a:solidFill>
                  <a:srgbClr val="FF33CC"/>
                </a:solidFill>
                <a:latin typeface="+mn-ea"/>
                <a:ea typeface="+mn-ea"/>
              </a:rPr>
              <a:t>售货机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，经累加金额足额的饮料</a:t>
            </a:r>
            <a:r>
              <a:rPr lang="zh-CN" altLang="en-US" sz="2400" dirty="0">
                <a:solidFill>
                  <a:srgbClr val="FF33CC"/>
                </a:solidFill>
                <a:latin typeface="+mn-ea"/>
                <a:ea typeface="+mn-ea"/>
              </a:rPr>
              <a:t>选择键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灯亮，等顾客按键选择。顾客按键后饮料由取物楼掉出，并自动结算及找钱。</a:t>
            </a:r>
          </a:p>
          <a:p>
            <a:pPr marL="469900" indent="-469900" algn="l" eaLnBrk="0" hangingPunct="0">
              <a:lnSpc>
                <a:spcPct val="105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取消交易</a:t>
            </a:r>
          </a:p>
          <a:p>
            <a:pPr marL="469900" indent="-469900" algn="l" eaLnBrk="0" hangingPunct="0">
              <a:lnSpc>
                <a:spcPct val="105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  顾客可在按下选择键前任何一个时刻，拉动</a:t>
            </a:r>
            <a:r>
              <a:rPr lang="zh-CN" altLang="en-US" sz="2400" dirty="0">
                <a:solidFill>
                  <a:srgbClr val="FF33CC"/>
                </a:solidFill>
                <a:latin typeface="+mn-ea"/>
                <a:ea typeface="+mn-ea"/>
              </a:rPr>
              <a:t>退币杆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取消交易收回硬币。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31800" y="413665"/>
            <a:ext cx="78279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找出饮料自动售货机系统中的对象</a:t>
            </a:r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6648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饮料自动售货机系统对象图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563938" y="1004888"/>
            <a:ext cx="1895475" cy="34591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V="1">
            <a:off x="3584575" y="2192338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762375" y="1008063"/>
            <a:ext cx="15843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3200">
                <a:solidFill>
                  <a:schemeClr val="folHlink"/>
                </a:solidFill>
                <a:latin typeface="宋体" charset="-122"/>
              </a:rPr>
              <a:t>贩卖机</a:t>
            </a:r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V="1">
            <a:off x="3563938" y="1581150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6934200" y="993775"/>
            <a:ext cx="2127250" cy="2708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6934200" y="2517775"/>
            <a:ext cx="2127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6911975" y="917575"/>
            <a:ext cx="25844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3200">
                <a:solidFill>
                  <a:schemeClr val="folHlink"/>
                </a:solidFill>
                <a:latin typeface="宋体" charset="-122"/>
              </a:rPr>
              <a:t>存量计算器</a:t>
            </a:r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6934200" y="1697038"/>
            <a:ext cx="213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7016750" y="4376738"/>
            <a:ext cx="1892300" cy="2455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7010400" y="54102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7321550" y="4376738"/>
            <a:ext cx="22796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3200">
                <a:solidFill>
                  <a:schemeClr val="folHlink"/>
                </a:solidFill>
                <a:latin typeface="宋体" charset="-122"/>
              </a:rPr>
              <a:t>选择钮</a:t>
            </a:r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 flipV="1">
            <a:off x="7016750" y="4953000"/>
            <a:ext cx="189865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3657600" y="4757738"/>
            <a:ext cx="1898650" cy="2081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>
            <a:off x="3657600" y="60198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3990975" y="4757738"/>
            <a:ext cx="18764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3200">
                <a:solidFill>
                  <a:schemeClr val="folHlink"/>
                </a:solidFill>
                <a:latin typeface="宋体" charset="-122"/>
              </a:rPr>
              <a:t>顾客</a:t>
            </a: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V="1">
            <a:off x="3657600" y="5257800"/>
            <a:ext cx="190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76200" y="4746625"/>
            <a:ext cx="2028825" cy="150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76200" y="5794375"/>
            <a:ext cx="2028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409575" y="4746625"/>
            <a:ext cx="18764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3200">
                <a:solidFill>
                  <a:schemeClr val="folHlink"/>
                </a:solidFill>
                <a:latin typeface="宋体" charset="-122"/>
              </a:rPr>
              <a:t>退币杆</a:t>
            </a:r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 flipV="1">
            <a:off x="82550" y="5297488"/>
            <a:ext cx="2022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152400" y="1317625"/>
            <a:ext cx="2279650" cy="2190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>
            <a:off x="152400" y="2289175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152400" y="1298575"/>
            <a:ext cx="24384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3200">
                <a:solidFill>
                  <a:schemeClr val="folHlink"/>
                </a:solidFill>
                <a:latin typeface="宋体" charset="-122"/>
              </a:rPr>
              <a:t>金额计算器</a:t>
            </a:r>
          </a:p>
        </p:txBody>
      </p:sp>
      <p:sp>
        <p:nvSpPr>
          <p:cNvPr id="32794" name="Line 26"/>
          <p:cNvSpPr>
            <a:spLocks noChangeShapeType="1"/>
          </p:cNvSpPr>
          <p:nvPr/>
        </p:nvSpPr>
        <p:spPr bwMode="auto">
          <a:xfrm flipV="1">
            <a:off x="158750" y="1868488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42863"/>
            <a:ext cx="6962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饮料自动售货机系统对象图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548063" y="868363"/>
            <a:ext cx="1895475" cy="34591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V="1">
            <a:off x="3548063" y="2143125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865563" y="792163"/>
            <a:ext cx="15843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贩卖机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789363" y="1449388"/>
            <a:ext cx="150177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饮料号码</a:t>
            </a:r>
          </a:p>
          <a:p>
            <a:pPr algn="l" eaLnBrk="0" hangingPunct="0">
              <a:lnSpc>
                <a:spcPct val="80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价格</a:t>
            </a:r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 flipV="1">
            <a:off x="3548063" y="1457325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789363" y="2090738"/>
            <a:ext cx="15621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投币</a:t>
            </a:r>
            <a:r>
              <a:rPr kumimoji="1" lang="en-US" altLang="zh-CN" sz="2400">
                <a:solidFill>
                  <a:schemeClr val="tx1"/>
                </a:solidFill>
                <a:latin typeface="宋体" charset="-122"/>
              </a:rPr>
              <a:t>-</a:t>
            </a: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接受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饮料掉出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金额显示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按纽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退币杆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售完显示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897688" y="944563"/>
            <a:ext cx="2127250" cy="2708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6897688" y="2468563"/>
            <a:ext cx="2127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958013" y="1042988"/>
            <a:ext cx="25844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存量计算器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7300913" y="1635125"/>
            <a:ext cx="17303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饮料号码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存量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7354888" y="2468563"/>
            <a:ext cx="16764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递减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售完显示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重置</a:t>
            </a:r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6897688" y="1647825"/>
            <a:ext cx="213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7016750" y="4376738"/>
            <a:ext cx="1892300" cy="2455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7010400" y="54102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7321550" y="4376738"/>
            <a:ext cx="22796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选择钮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7108825" y="4956175"/>
            <a:ext cx="17303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选择钮状态</a:t>
            </a: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7467600" y="5384800"/>
            <a:ext cx="1676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灯亮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灯熄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售完灯亮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按钮</a:t>
            </a:r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 flipV="1">
            <a:off x="7016750" y="4953000"/>
            <a:ext cx="189865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3657600" y="4757738"/>
            <a:ext cx="1898650" cy="2081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3657600" y="60198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3990975" y="4757738"/>
            <a:ext cx="18764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顾客</a:t>
            </a: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4137025" y="5276850"/>
            <a:ext cx="10445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姓名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硬币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3810000" y="6019800"/>
            <a:ext cx="16764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投币</a:t>
            </a:r>
            <a:r>
              <a:rPr kumimoji="1" lang="en-US" altLang="zh-CN" sz="2400">
                <a:solidFill>
                  <a:schemeClr val="tx1"/>
                </a:solidFill>
                <a:latin typeface="宋体" charset="-122"/>
              </a:rPr>
              <a:t>-</a:t>
            </a: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置入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拿取饮料</a:t>
            </a:r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V="1">
            <a:off x="3657600" y="5257800"/>
            <a:ext cx="190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76200" y="4746625"/>
            <a:ext cx="2028825" cy="150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>
            <a:off x="76200" y="5794375"/>
            <a:ext cx="2028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409575" y="4746625"/>
            <a:ext cx="18764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退币杆</a:t>
            </a: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381000" y="5284788"/>
            <a:ext cx="2209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退币杆状态</a:t>
            </a: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685800" y="5794375"/>
            <a:ext cx="16764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拉动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 flipV="1">
            <a:off x="82550" y="5297488"/>
            <a:ext cx="2022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115888" y="1268413"/>
            <a:ext cx="2279650" cy="2190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6" name="Line 34"/>
          <p:cNvSpPr>
            <a:spLocks noChangeShapeType="1"/>
          </p:cNvSpPr>
          <p:nvPr/>
        </p:nvSpPr>
        <p:spPr bwMode="auto">
          <a:xfrm>
            <a:off x="115888" y="2239963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115888" y="1249363"/>
            <a:ext cx="243840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金额计算器</a:t>
            </a:r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823913" y="1806575"/>
            <a:ext cx="10445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金额</a:t>
            </a:r>
          </a:p>
        </p:txBody>
      </p: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877888" y="2239963"/>
            <a:ext cx="13716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 dirty="0">
                <a:solidFill>
                  <a:schemeClr val="tx1"/>
                </a:solidFill>
                <a:latin typeface="宋体" charset="-122"/>
              </a:rPr>
              <a:t>累加</a:t>
            </a:r>
          </a:p>
          <a:p>
            <a:pPr algn="l" eaLnBrk="0" hangingPunct="0"/>
            <a:r>
              <a:rPr kumimoji="1" lang="zh-CN" altLang="en-US" sz="2400" dirty="0">
                <a:solidFill>
                  <a:schemeClr val="tx1"/>
                </a:solidFill>
                <a:latin typeface="宋体" charset="-122"/>
              </a:rPr>
              <a:t>找零</a:t>
            </a:r>
          </a:p>
          <a:p>
            <a:pPr algn="l" eaLnBrk="0" hangingPunct="0"/>
            <a:r>
              <a:rPr kumimoji="1" lang="zh-CN" altLang="en-US" sz="2400" dirty="0">
                <a:solidFill>
                  <a:schemeClr val="tx1"/>
                </a:solidFill>
                <a:latin typeface="宋体" charset="-122"/>
              </a:rPr>
              <a:t>重置</a:t>
            </a:r>
          </a:p>
        </p:txBody>
      </p:sp>
      <p:sp>
        <p:nvSpPr>
          <p:cNvPr id="33830" name="Line 38"/>
          <p:cNvSpPr>
            <a:spLocks noChangeShapeType="1"/>
          </p:cNvSpPr>
          <p:nvPr/>
        </p:nvSpPr>
        <p:spPr bwMode="auto">
          <a:xfrm flipV="1">
            <a:off x="122238" y="1819275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73231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饮料自动售货机系统对象图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584575" y="638175"/>
            <a:ext cx="1895475" cy="3354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3584575" y="2009775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902075" y="658813"/>
            <a:ext cx="15843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贩卖机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825875" y="1316038"/>
            <a:ext cx="150177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饮料号码</a:t>
            </a:r>
          </a:p>
          <a:p>
            <a:pPr algn="l" eaLnBrk="0" hangingPunct="0">
              <a:lnSpc>
                <a:spcPct val="80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价格</a:t>
            </a: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flipV="1">
            <a:off x="3584575" y="1323975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825875" y="1755775"/>
            <a:ext cx="15621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投币</a:t>
            </a:r>
            <a:r>
              <a:rPr kumimoji="1" lang="en-US" altLang="zh-CN" sz="2400">
                <a:solidFill>
                  <a:schemeClr val="tx1"/>
                </a:solidFill>
                <a:latin typeface="宋体" charset="-122"/>
              </a:rPr>
              <a:t>-</a:t>
            </a: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接受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饮料掉出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金额显示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按纽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退币杆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售完显示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6934200" y="811213"/>
            <a:ext cx="2127250" cy="2708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6934200" y="2335213"/>
            <a:ext cx="2127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6911975" y="863600"/>
            <a:ext cx="25844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存量计算器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7337425" y="1501775"/>
            <a:ext cx="17303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饮料号码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存量</a:t>
            </a: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7391400" y="2335213"/>
            <a:ext cx="16764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递减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售完显示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重置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6934200" y="1514475"/>
            <a:ext cx="213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7016750" y="4376738"/>
            <a:ext cx="1892300" cy="2455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7010400" y="54102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7321550" y="4376738"/>
            <a:ext cx="22796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选择钮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7108825" y="4956175"/>
            <a:ext cx="17303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选择钮状态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7467600" y="5384800"/>
            <a:ext cx="1676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灯亮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灯熄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售完灯亮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按钮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 flipV="1">
            <a:off x="7016750" y="4953000"/>
            <a:ext cx="189865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3657600" y="4757738"/>
            <a:ext cx="1898650" cy="2081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>
            <a:off x="3657600" y="60198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3990975" y="4757738"/>
            <a:ext cx="18764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顾客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4137025" y="5276850"/>
            <a:ext cx="10445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姓名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硬币</a:t>
            </a: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3810000" y="6019800"/>
            <a:ext cx="16764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投币</a:t>
            </a:r>
            <a:r>
              <a:rPr kumimoji="1" lang="en-US" altLang="zh-CN" sz="2400">
                <a:solidFill>
                  <a:schemeClr val="tx1"/>
                </a:solidFill>
                <a:latin typeface="宋体" charset="-122"/>
              </a:rPr>
              <a:t>-</a:t>
            </a: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置入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拿取饮料</a:t>
            </a:r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3657600" y="5257800"/>
            <a:ext cx="190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76200" y="4746625"/>
            <a:ext cx="2028825" cy="150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>
            <a:off x="76200" y="5794375"/>
            <a:ext cx="2028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409575" y="4746625"/>
            <a:ext cx="18764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退币杆</a:t>
            </a: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381000" y="5284788"/>
            <a:ext cx="2209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退币杆状态</a:t>
            </a:r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685800" y="5794375"/>
            <a:ext cx="16764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拉动</a:t>
            </a:r>
          </a:p>
        </p:txBody>
      </p:sp>
      <p:sp>
        <p:nvSpPr>
          <p:cNvPr id="34848" name="Line 32"/>
          <p:cNvSpPr>
            <a:spLocks noChangeShapeType="1"/>
          </p:cNvSpPr>
          <p:nvPr/>
        </p:nvSpPr>
        <p:spPr bwMode="auto">
          <a:xfrm flipV="1">
            <a:off x="82550" y="5297488"/>
            <a:ext cx="2022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152400" y="1135063"/>
            <a:ext cx="2279650" cy="2190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0" name="Line 34"/>
          <p:cNvSpPr>
            <a:spLocks noChangeShapeType="1"/>
          </p:cNvSpPr>
          <p:nvPr/>
        </p:nvSpPr>
        <p:spPr bwMode="auto">
          <a:xfrm>
            <a:off x="152400" y="2106613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152400" y="1116013"/>
            <a:ext cx="243840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金额计算器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860425" y="1673225"/>
            <a:ext cx="10445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金额</a:t>
            </a: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914400" y="2106613"/>
            <a:ext cx="13716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累加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找零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重置</a:t>
            </a:r>
          </a:p>
        </p:txBody>
      </p:sp>
      <p:sp>
        <p:nvSpPr>
          <p:cNvPr id="34854" name="Line 38"/>
          <p:cNvSpPr>
            <a:spLocks noChangeShapeType="1"/>
          </p:cNvSpPr>
          <p:nvPr/>
        </p:nvSpPr>
        <p:spPr bwMode="auto">
          <a:xfrm flipV="1">
            <a:off x="158750" y="1685925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55" name="Line 39"/>
          <p:cNvSpPr>
            <a:spLocks noChangeShapeType="1"/>
          </p:cNvSpPr>
          <p:nvPr/>
        </p:nvSpPr>
        <p:spPr bwMode="auto">
          <a:xfrm>
            <a:off x="2105025" y="5384800"/>
            <a:ext cx="15525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arrow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56" name="Line 40"/>
          <p:cNvSpPr>
            <a:spLocks noChangeShapeType="1"/>
          </p:cNvSpPr>
          <p:nvPr/>
        </p:nvSpPr>
        <p:spPr bwMode="auto">
          <a:xfrm>
            <a:off x="5562600" y="5334000"/>
            <a:ext cx="1447800" cy="25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arrow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57" name="Line 41"/>
          <p:cNvSpPr>
            <a:spLocks noChangeShapeType="1"/>
          </p:cNvSpPr>
          <p:nvPr/>
        </p:nvSpPr>
        <p:spPr bwMode="auto">
          <a:xfrm>
            <a:off x="2438400" y="1497013"/>
            <a:ext cx="11461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58" name="Line 42"/>
          <p:cNvSpPr>
            <a:spLocks noChangeShapeType="1"/>
          </p:cNvSpPr>
          <p:nvPr/>
        </p:nvSpPr>
        <p:spPr bwMode="auto">
          <a:xfrm>
            <a:off x="5486400" y="1497013"/>
            <a:ext cx="14478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59" name="Line 43"/>
          <p:cNvSpPr>
            <a:spLocks noChangeShapeType="1"/>
          </p:cNvSpPr>
          <p:nvPr/>
        </p:nvSpPr>
        <p:spPr bwMode="auto">
          <a:xfrm>
            <a:off x="1143000" y="3505200"/>
            <a:ext cx="2438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0" name="Line 44"/>
          <p:cNvSpPr>
            <a:spLocks noChangeShapeType="1"/>
          </p:cNvSpPr>
          <p:nvPr/>
        </p:nvSpPr>
        <p:spPr bwMode="auto">
          <a:xfrm>
            <a:off x="1143000" y="3505200"/>
            <a:ext cx="0" cy="12414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1" name="Line 45"/>
          <p:cNvSpPr>
            <a:spLocks noChangeShapeType="1"/>
          </p:cNvSpPr>
          <p:nvPr/>
        </p:nvSpPr>
        <p:spPr bwMode="auto">
          <a:xfrm>
            <a:off x="7848600" y="3581400"/>
            <a:ext cx="0" cy="7953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2" name="Line 46"/>
          <p:cNvSpPr>
            <a:spLocks noChangeShapeType="1"/>
          </p:cNvSpPr>
          <p:nvPr/>
        </p:nvSpPr>
        <p:spPr bwMode="auto">
          <a:xfrm>
            <a:off x="5486400" y="3581400"/>
            <a:ext cx="2362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4" name="Line 48"/>
          <p:cNvSpPr>
            <a:spLocks noChangeShapeType="1"/>
          </p:cNvSpPr>
          <p:nvPr/>
        </p:nvSpPr>
        <p:spPr bwMode="auto">
          <a:xfrm>
            <a:off x="4495800" y="3992563"/>
            <a:ext cx="0" cy="76517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arrow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66" name="AutoShape 50"/>
          <p:cNvSpPr>
            <a:spLocks noChangeArrowheads="1"/>
          </p:cNvSpPr>
          <p:nvPr/>
        </p:nvSpPr>
        <p:spPr bwMode="auto">
          <a:xfrm>
            <a:off x="3276600" y="1358770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67" name="AutoShape 51"/>
          <p:cNvSpPr>
            <a:spLocks noChangeArrowheads="1"/>
          </p:cNvSpPr>
          <p:nvPr/>
        </p:nvSpPr>
        <p:spPr bwMode="auto">
          <a:xfrm>
            <a:off x="5480050" y="1382713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68" name="AutoShape 52"/>
          <p:cNvSpPr>
            <a:spLocks noChangeArrowheads="1"/>
          </p:cNvSpPr>
          <p:nvPr/>
        </p:nvSpPr>
        <p:spPr bwMode="auto">
          <a:xfrm>
            <a:off x="3276600" y="3380420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69" name="AutoShape 53"/>
          <p:cNvSpPr>
            <a:spLocks noChangeArrowheads="1"/>
          </p:cNvSpPr>
          <p:nvPr/>
        </p:nvSpPr>
        <p:spPr bwMode="auto">
          <a:xfrm>
            <a:off x="5472100" y="3470430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870" name="Text Box 54"/>
          <p:cNvSpPr txBox="1">
            <a:spLocks noChangeArrowheads="1"/>
          </p:cNvSpPr>
          <p:nvPr/>
        </p:nvSpPr>
        <p:spPr bwMode="auto">
          <a:xfrm>
            <a:off x="4708525" y="4149080"/>
            <a:ext cx="901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 dirty="0">
                <a:solidFill>
                  <a:schemeClr val="tx2"/>
                </a:solidFill>
                <a:latin typeface="Arial" charset="0"/>
              </a:rPr>
              <a:t>购买</a:t>
            </a:r>
          </a:p>
        </p:txBody>
      </p:sp>
      <p:sp>
        <p:nvSpPr>
          <p:cNvPr id="34871" name="Rectangle 55"/>
          <p:cNvSpPr>
            <a:spLocks noChangeArrowheads="1"/>
          </p:cNvSpPr>
          <p:nvPr/>
        </p:nvSpPr>
        <p:spPr bwMode="auto">
          <a:xfrm>
            <a:off x="5867400" y="475773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选取</a:t>
            </a:r>
          </a:p>
        </p:txBody>
      </p:sp>
      <p:sp>
        <p:nvSpPr>
          <p:cNvPr id="34872" name="Rectangle 56"/>
          <p:cNvSpPr>
            <a:spLocks noChangeArrowheads="1"/>
          </p:cNvSpPr>
          <p:nvPr/>
        </p:nvSpPr>
        <p:spPr bwMode="auto">
          <a:xfrm>
            <a:off x="2315833" y="4814888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chemeClr val="tx2"/>
                </a:solidFill>
                <a:latin typeface="Arial" charset="0"/>
              </a:rPr>
              <a:t>拉动</a:t>
            </a:r>
          </a:p>
        </p:txBody>
      </p:sp>
      <p:sp>
        <p:nvSpPr>
          <p:cNvPr id="34873" name="Rectangle 57"/>
          <p:cNvSpPr>
            <a:spLocks noChangeArrowheads="1"/>
          </p:cNvSpPr>
          <p:nvPr/>
        </p:nvSpPr>
        <p:spPr bwMode="auto">
          <a:xfrm>
            <a:off x="5610225" y="85566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  <p:sp>
        <p:nvSpPr>
          <p:cNvPr id="34874" name="Rectangle 58"/>
          <p:cNvSpPr>
            <a:spLocks noChangeArrowheads="1"/>
          </p:cNvSpPr>
          <p:nvPr/>
        </p:nvSpPr>
        <p:spPr bwMode="auto">
          <a:xfrm>
            <a:off x="5610225" y="290988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  <p:sp>
        <p:nvSpPr>
          <p:cNvPr id="34875" name="Rectangle 59"/>
          <p:cNvSpPr>
            <a:spLocks noChangeArrowheads="1"/>
          </p:cNvSpPr>
          <p:nvPr/>
        </p:nvSpPr>
        <p:spPr bwMode="auto">
          <a:xfrm>
            <a:off x="2568575" y="86836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  <p:sp>
        <p:nvSpPr>
          <p:cNvPr id="34876" name="Rectangle 60"/>
          <p:cNvSpPr>
            <a:spLocks noChangeArrowheads="1"/>
          </p:cNvSpPr>
          <p:nvPr/>
        </p:nvSpPr>
        <p:spPr bwMode="auto">
          <a:xfrm>
            <a:off x="2667000" y="2895600"/>
            <a:ext cx="901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914400" y="2571750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ts val="1400"/>
              </a:spcBef>
              <a:spcAft>
                <a:spcPts val="1450"/>
              </a:spcAft>
            </a:pPr>
            <a:endParaRPr kumimoji="1" lang="zh-CN" altLang="en-US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33400" y="1808163"/>
            <a:ext cx="8610600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初步确定关联</a:t>
            </a:r>
          </a:p>
          <a:p>
            <a:pPr marL="1304925" lvl="2" indent="-395288" algn="l" eaLnBrk="0" hangingPunct="0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sym typeface="Wingdings" pitchFamily="2" charset="2"/>
              </a:rPr>
              <a:t>对应于描述性动词或动词短语</a:t>
            </a:r>
          </a:p>
          <a:p>
            <a:pPr marL="1304925" lvl="2" indent="-395288" algn="l" eaLnBrk="0" hangingPunct="0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sym typeface="Wingdings" pitchFamily="2" charset="2"/>
              </a:rPr>
              <a:t>需求陈述中隐含</a:t>
            </a:r>
          </a:p>
          <a:p>
            <a:pPr marL="1304925" lvl="2" indent="-395288" algn="l" eaLnBrk="0" hangingPunct="0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  <a:sym typeface="Wingdings" pitchFamily="2" charset="2"/>
              </a:rPr>
              <a:t>根据问题域知识得出</a:t>
            </a:r>
            <a:endParaRPr lang="zh-CN" altLang="en-US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筛选</a:t>
            </a:r>
          </a:p>
          <a:p>
            <a:pPr marL="469900" indent="-469900" algn="l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完善</a:t>
            </a:r>
          </a:p>
          <a:p>
            <a:pPr marL="469900" indent="-469900" algn="l" eaLnBrk="0" hangingPunc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分析标识对象之间的关系</a:t>
            </a:r>
          </a:p>
          <a:p>
            <a:pPr marL="1304925" lvl="2" indent="-395288" algn="l" eaLnBrk="0" hangingPunct="0">
              <a:lnSpc>
                <a:spcPct val="90000"/>
              </a:lnSpc>
              <a:spcBef>
                <a:spcPts val="2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对象之间的分类关系：一般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特殊结构</a:t>
            </a:r>
          </a:p>
          <a:p>
            <a:pPr marL="1304925" lvl="2" indent="-395288" algn="l" eaLnBrk="0" hangingPunct="0">
              <a:lnSpc>
                <a:spcPct val="90000"/>
              </a:lnSpc>
              <a:spcBef>
                <a:spcPts val="2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对象之间的组成关系：整体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-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部分结构</a:t>
            </a:r>
          </a:p>
          <a:p>
            <a:pPr marL="1304925" lvl="2" indent="-395288" algn="l" eaLnBrk="0" hangingPunct="0">
              <a:lnSpc>
                <a:spcPct val="90000"/>
              </a:lnSpc>
              <a:spcBef>
                <a:spcPts val="2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对象之间的静态联系：实例连接</a:t>
            </a:r>
          </a:p>
          <a:p>
            <a:pPr marL="1304925" lvl="2" indent="-395288" algn="l" eaLnBrk="0" hangingPunct="0">
              <a:lnSpc>
                <a:spcPct val="90000"/>
              </a:lnSpc>
              <a:spcBef>
                <a:spcPts val="200"/>
              </a:spcBef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对象之间的动态关系：消息连接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449068" y="413665"/>
            <a:ext cx="55883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步骤</a:t>
            </a:r>
            <a:r>
              <a:rPr lang="zh-CN" altLang="zh-CN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3：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定义结构与连接</a:t>
            </a:r>
            <a:endParaRPr lang="zh-CN" altLang="en-US" sz="4000" noProof="1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2"/>
          <p:cNvSpPr>
            <a:spLocks noChangeArrowheads="1"/>
          </p:cNvSpPr>
          <p:nvPr/>
        </p:nvSpPr>
        <p:spPr bwMode="auto">
          <a:xfrm>
            <a:off x="0" y="0"/>
            <a:ext cx="73231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饮料自动售货机系统对象图</a:t>
            </a:r>
          </a:p>
        </p:txBody>
      </p: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3584575" y="638175"/>
            <a:ext cx="1895475" cy="33543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Line 4"/>
          <p:cNvSpPr>
            <a:spLocks noChangeShapeType="1"/>
          </p:cNvSpPr>
          <p:nvPr/>
        </p:nvSpPr>
        <p:spPr bwMode="auto">
          <a:xfrm flipV="1">
            <a:off x="3584575" y="2009775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4" name="Rectangle 5"/>
          <p:cNvSpPr>
            <a:spLocks noChangeArrowheads="1"/>
          </p:cNvSpPr>
          <p:nvPr/>
        </p:nvSpPr>
        <p:spPr bwMode="auto">
          <a:xfrm>
            <a:off x="3902075" y="658813"/>
            <a:ext cx="15843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贩卖机</a:t>
            </a:r>
          </a:p>
        </p:txBody>
      </p:sp>
      <p:sp>
        <p:nvSpPr>
          <p:cNvPr id="65" name="Rectangle 6"/>
          <p:cNvSpPr>
            <a:spLocks noChangeArrowheads="1"/>
          </p:cNvSpPr>
          <p:nvPr/>
        </p:nvSpPr>
        <p:spPr bwMode="auto">
          <a:xfrm>
            <a:off x="3825875" y="1316038"/>
            <a:ext cx="150177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0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饮料号码</a:t>
            </a:r>
          </a:p>
          <a:p>
            <a:pPr algn="l" eaLnBrk="0" hangingPunct="0">
              <a:lnSpc>
                <a:spcPct val="80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价格</a:t>
            </a:r>
          </a:p>
        </p:txBody>
      </p:sp>
      <p:sp>
        <p:nvSpPr>
          <p:cNvPr id="66" name="Line 7"/>
          <p:cNvSpPr>
            <a:spLocks noChangeShapeType="1"/>
          </p:cNvSpPr>
          <p:nvPr/>
        </p:nvSpPr>
        <p:spPr bwMode="auto">
          <a:xfrm flipV="1">
            <a:off x="3584575" y="1323975"/>
            <a:ext cx="1895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" name="Text Box 8"/>
          <p:cNvSpPr txBox="1">
            <a:spLocks noChangeArrowheads="1"/>
          </p:cNvSpPr>
          <p:nvPr/>
        </p:nvSpPr>
        <p:spPr bwMode="auto">
          <a:xfrm>
            <a:off x="3825875" y="1755775"/>
            <a:ext cx="15621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投币</a:t>
            </a:r>
            <a:r>
              <a:rPr kumimoji="1" lang="en-US" altLang="zh-CN" sz="2400">
                <a:solidFill>
                  <a:schemeClr val="tx1"/>
                </a:solidFill>
                <a:latin typeface="宋体" charset="-122"/>
              </a:rPr>
              <a:t>-</a:t>
            </a: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接受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饮料掉出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金额显示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按纽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退币杆</a:t>
            </a:r>
          </a:p>
          <a:p>
            <a:pPr algn="l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售完显示</a:t>
            </a:r>
          </a:p>
        </p:txBody>
      </p:sp>
      <p:sp>
        <p:nvSpPr>
          <p:cNvPr id="68" name="Rectangle 9"/>
          <p:cNvSpPr>
            <a:spLocks noChangeArrowheads="1"/>
          </p:cNvSpPr>
          <p:nvPr/>
        </p:nvSpPr>
        <p:spPr bwMode="auto">
          <a:xfrm>
            <a:off x="6934200" y="811213"/>
            <a:ext cx="2127250" cy="2708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" name="Line 10"/>
          <p:cNvSpPr>
            <a:spLocks noChangeShapeType="1"/>
          </p:cNvSpPr>
          <p:nvPr/>
        </p:nvSpPr>
        <p:spPr bwMode="auto">
          <a:xfrm>
            <a:off x="6934200" y="2335213"/>
            <a:ext cx="2127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auto">
          <a:xfrm>
            <a:off x="6911975" y="863600"/>
            <a:ext cx="25844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存量计算器</a:t>
            </a:r>
          </a:p>
        </p:txBody>
      </p:sp>
      <p:sp>
        <p:nvSpPr>
          <p:cNvPr id="71" name="Rectangle 12"/>
          <p:cNvSpPr>
            <a:spLocks noChangeArrowheads="1"/>
          </p:cNvSpPr>
          <p:nvPr/>
        </p:nvSpPr>
        <p:spPr bwMode="auto">
          <a:xfrm>
            <a:off x="7337425" y="1501775"/>
            <a:ext cx="17303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饮料号码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存量</a:t>
            </a:r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7391400" y="2335213"/>
            <a:ext cx="16764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递减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售完显示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重置</a:t>
            </a:r>
          </a:p>
        </p:txBody>
      </p:sp>
      <p:sp>
        <p:nvSpPr>
          <p:cNvPr id="73" name="Line 14"/>
          <p:cNvSpPr>
            <a:spLocks noChangeShapeType="1"/>
          </p:cNvSpPr>
          <p:nvPr/>
        </p:nvSpPr>
        <p:spPr bwMode="auto">
          <a:xfrm>
            <a:off x="6934200" y="1514475"/>
            <a:ext cx="2133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Rectangle 15"/>
          <p:cNvSpPr>
            <a:spLocks noChangeArrowheads="1"/>
          </p:cNvSpPr>
          <p:nvPr/>
        </p:nvSpPr>
        <p:spPr bwMode="auto">
          <a:xfrm>
            <a:off x="7016750" y="4376738"/>
            <a:ext cx="1892300" cy="2455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Line 16"/>
          <p:cNvSpPr>
            <a:spLocks noChangeShapeType="1"/>
          </p:cNvSpPr>
          <p:nvPr/>
        </p:nvSpPr>
        <p:spPr bwMode="auto">
          <a:xfrm>
            <a:off x="7010400" y="54102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" name="Rectangle 17"/>
          <p:cNvSpPr>
            <a:spLocks noChangeArrowheads="1"/>
          </p:cNvSpPr>
          <p:nvPr/>
        </p:nvSpPr>
        <p:spPr bwMode="auto">
          <a:xfrm>
            <a:off x="7321550" y="4376738"/>
            <a:ext cx="227965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选择钮</a:t>
            </a:r>
          </a:p>
        </p:txBody>
      </p:sp>
      <p:sp>
        <p:nvSpPr>
          <p:cNvPr id="77" name="Rectangle 18"/>
          <p:cNvSpPr>
            <a:spLocks noChangeArrowheads="1"/>
          </p:cNvSpPr>
          <p:nvPr/>
        </p:nvSpPr>
        <p:spPr bwMode="auto">
          <a:xfrm>
            <a:off x="7108825" y="4956175"/>
            <a:ext cx="17303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选择钮状态</a:t>
            </a:r>
          </a:p>
        </p:txBody>
      </p:sp>
      <p:sp>
        <p:nvSpPr>
          <p:cNvPr id="78" name="Rectangle 19"/>
          <p:cNvSpPr>
            <a:spLocks noChangeArrowheads="1"/>
          </p:cNvSpPr>
          <p:nvPr/>
        </p:nvSpPr>
        <p:spPr bwMode="auto">
          <a:xfrm>
            <a:off x="7467600" y="5384800"/>
            <a:ext cx="1676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灯亮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灯熄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售完灯亮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按钮</a:t>
            </a:r>
          </a:p>
        </p:txBody>
      </p:sp>
      <p:sp>
        <p:nvSpPr>
          <p:cNvPr id="79" name="Line 20"/>
          <p:cNvSpPr>
            <a:spLocks noChangeShapeType="1"/>
          </p:cNvSpPr>
          <p:nvPr/>
        </p:nvSpPr>
        <p:spPr bwMode="auto">
          <a:xfrm flipV="1">
            <a:off x="7016750" y="4953000"/>
            <a:ext cx="189865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0" name="Rectangle 21"/>
          <p:cNvSpPr>
            <a:spLocks noChangeArrowheads="1"/>
          </p:cNvSpPr>
          <p:nvPr/>
        </p:nvSpPr>
        <p:spPr bwMode="auto">
          <a:xfrm>
            <a:off x="3657600" y="4757738"/>
            <a:ext cx="1898650" cy="2081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" name="Line 22"/>
          <p:cNvSpPr>
            <a:spLocks noChangeShapeType="1"/>
          </p:cNvSpPr>
          <p:nvPr/>
        </p:nvSpPr>
        <p:spPr bwMode="auto">
          <a:xfrm>
            <a:off x="3657600" y="6019800"/>
            <a:ext cx="1898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" name="Rectangle 23"/>
          <p:cNvSpPr>
            <a:spLocks noChangeArrowheads="1"/>
          </p:cNvSpPr>
          <p:nvPr/>
        </p:nvSpPr>
        <p:spPr bwMode="auto">
          <a:xfrm>
            <a:off x="3990975" y="4757738"/>
            <a:ext cx="18764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顾客</a:t>
            </a:r>
          </a:p>
        </p:txBody>
      </p:sp>
      <p:sp>
        <p:nvSpPr>
          <p:cNvPr id="83" name="Rectangle 24"/>
          <p:cNvSpPr>
            <a:spLocks noChangeArrowheads="1"/>
          </p:cNvSpPr>
          <p:nvPr/>
        </p:nvSpPr>
        <p:spPr bwMode="auto">
          <a:xfrm>
            <a:off x="4137025" y="5276850"/>
            <a:ext cx="10445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姓名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硬币</a:t>
            </a:r>
          </a:p>
        </p:txBody>
      </p:sp>
      <p:sp>
        <p:nvSpPr>
          <p:cNvPr id="84" name="Rectangle 25"/>
          <p:cNvSpPr>
            <a:spLocks noChangeArrowheads="1"/>
          </p:cNvSpPr>
          <p:nvPr/>
        </p:nvSpPr>
        <p:spPr bwMode="auto">
          <a:xfrm>
            <a:off x="3810000" y="6019800"/>
            <a:ext cx="16764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投币</a:t>
            </a:r>
            <a:r>
              <a:rPr kumimoji="1" lang="en-US" altLang="zh-CN" sz="2400">
                <a:solidFill>
                  <a:schemeClr val="tx1"/>
                </a:solidFill>
                <a:latin typeface="宋体" charset="-122"/>
              </a:rPr>
              <a:t>-</a:t>
            </a: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置入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拿取饮料</a:t>
            </a:r>
          </a:p>
        </p:txBody>
      </p:sp>
      <p:sp>
        <p:nvSpPr>
          <p:cNvPr id="85" name="Line 26"/>
          <p:cNvSpPr>
            <a:spLocks noChangeShapeType="1"/>
          </p:cNvSpPr>
          <p:nvPr/>
        </p:nvSpPr>
        <p:spPr bwMode="auto">
          <a:xfrm flipV="1">
            <a:off x="3657600" y="5257800"/>
            <a:ext cx="190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6" name="Rectangle 27"/>
          <p:cNvSpPr>
            <a:spLocks noChangeArrowheads="1"/>
          </p:cNvSpPr>
          <p:nvPr/>
        </p:nvSpPr>
        <p:spPr bwMode="auto">
          <a:xfrm>
            <a:off x="76200" y="4746625"/>
            <a:ext cx="2028825" cy="150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7" name="Line 28"/>
          <p:cNvSpPr>
            <a:spLocks noChangeShapeType="1"/>
          </p:cNvSpPr>
          <p:nvPr/>
        </p:nvSpPr>
        <p:spPr bwMode="auto">
          <a:xfrm>
            <a:off x="76200" y="5794375"/>
            <a:ext cx="2028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8" name="Rectangle 29"/>
          <p:cNvSpPr>
            <a:spLocks noChangeArrowheads="1"/>
          </p:cNvSpPr>
          <p:nvPr/>
        </p:nvSpPr>
        <p:spPr bwMode="auto">
          <a:xfrm>
            <a:off x="409575" y="4746625"/>
            <a:ext cx="187642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退币杆</a:t>
            </a:r>
          </a:p>
        </p:txBody>
      </p:sp>
      <p:sp>
        <p:nvSpPr>
          <p:cNvPr id="89" name="Rectangle 30"/>
          <p:cNvSpPr>
            <a:spLocks noChangeArrowheads="1"/>
          </p:cNvSpPr>
          <p:nvPr/>
        </p:nvSpPr>
        <p:spPr bwMode="auto">
          <a:xfrm>
            <a:off x="381000" y="5284788"/>
            <a:ext cx="2209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退币杆状态</a:t>
            </a:r>
          </a:p>
        </p:txBody>
      </p:sp>
      <p:sp>
        <p:nvSpPr>
          <p:cNvPr id="90" name="Rectangle 31"/>
          <p:cNvSpPr>
            <a:spLocks noChangeArrowheads="1"/>
          </p:cNvSpPr>
          <p:nvPr/>
        </p:nvSpPr>
        <p:spPr bwMode="auto">
          <a:xfrm>
            <a:off x="685800" y="5794375"/>
            <a:ext cx="16764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拉动</a:t>
            </a:r>
          </a:p>
        </p:txBody>
      </p:sp>
      <p:sp>
        <p:nvSpPr>
          <p:cNvPr id="91" name="Line 32"/>
          <p:cNvSpPr>
            <a:spLocks noChangeShapeType="1"/>
          </p:cNvSpPr>
          <p:nvPr/>
        </p:nvSpPr>
        <p:spPr bwMode="auto">
          <a:xfrm flipV="1">
            <a:off x="82550" y="5297488"/>
            <a:ext cx="2022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" name="Rectangle 33"/>
          <p:cNvSpPr>
            <a:spLocks noChangeArrowheads="1"/>
          </p:cNvSpPr>
          <p:nvPr/>
        </p:nvSpPr>
        <p:spPr bwMode="auto">
          <a:xfrm>
            <a:off x="152400" y="1135063"/>
            <a:ext cx="2279650" cy="2190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3" name="Line 34"/>
          <p:cNvSpPr>
            <a:spLocks noChangeShapeType="1"/>
          </p:cNvSpPr>
          <p:nvPr/>
        </p:nvSpPr>
        <p:spPr bwMode="auto">
          <a:xfrm>
            <a:off x="152400" y="2106613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4" name="Rectangle 35"/>
          <p:cNvSpPr>
            <a:spLocks noChangeArrowheads="1"/>
          </p:cNvSpPr>
          <p:nvPr/>
        </p:nvSpPr>
        <p:spPr bwMode="auto">
          <a:xfrm>
            <a:off x="152400" y="1116013"/>
            <a:ext cx="2438400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金额计算器</a:t>
            </a:r>
          </a:p>
        </p:txBody>
      </p:sp>
      <p:sp>
        <p:nvSpPr>
          <p:cNvPr id="95" name="Rectangle 36"/>
          <p:cNvSpPr>
            <a:spLocks noChangeArrowheads="1"/>
          </p:cNvSpPr>
          <p:nvPr/>
        </p:nvSpPr>
        <p:spPr bwMode="auto">
          <a:xfrm>
            <a:off x="860425" y="1673225"/>
            <a:ext cx="104457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金额</a:t>
            </a:r>
          </a:p>
        </p:txBody>
      </p:sp>
      <p:sp>
        <p:nvSpPr>
          <p:cNvPr id="96" name="Rectangle 37"/>
          <p:cNvSpPr>
            <a:spLocks noChangeArrowheads="1"/>
          </p:cNvSpPr>
          <p:nvPr/>
        </p:nvSpPr>
        <p:spPr bwMode="auto">
          <a:xfrm>
            <a:off x="914400" y="2106613"/>
            <a:ext cx="13716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累加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找零</a:t>
            </a:r>
          </a:p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重置</a:t>
            </a:r>
          </a:p>
        </p:txBody>
      </p:sp>
      <p:sp>
        <p:nvSpPr>
          <p:cNvPr id="97" name="Line 38"/>
          <p:cNvSpPr>
            <a:spLocks noChangeShapeType="1"/>
          </p:cNvSpPr>
          <p:nvPr/>
        </p:nvSpPr>
        <p:spPr bwMode="auto">
          <a:xfrm flipV="1">
            <a:off x="158750" y="1685925"/>
            <a:ext cx="2279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8" name="Line 39"/>
          <p:cNvSpPr>
            <a:spLocks noChangeShapeType="1"/>
          </p:cNvSpPr>
          <p:nvPr/>
        </p:nvSpPr>
        <p:spPr bwMode="auto">
          <a:xfrm>
            <a:off x="2105025" y="5384800"/>
            <a:ext cx="15525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arrow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9" name="Line 40"/>
          <p:cNvSpPr>
            <a:spLocks noChangeShapeType="1"/>
          </p:cNvSpPr>
          <p:nvPr/>
        </p:nvSpPr>
        <p:spPr bwMode="auto">
          <a:xfrm>
            <a:off x="5562600" y="5334000"/>
            <a:ext cx="1447800" cy="25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arrow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0" name="Line 41"/>
          <p:cNvSpPr>
            <a:spLocks noChangeShapeType="1"/>
          </p:cNvSpPr>
          <p:nvPr/>
        </p:nvSpPr>
        <p:spPr bwMode="auto">
          <a:xfrm>
            <a:off x="2438400" y="1497013"/>
            <a:ext cx="114617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1" name="Line 42"/>
          <p:cNvSpPr>
            <a:spLocks noChangeShapeType="1"/>
          </p:cNvSpPr>
          <p:nvPr/>
        </p:nvSpPr>
        <p:spPr bwMode="auto">
          <a:xfrm>
            <a:off x="5486400" y="1497013"/>
            <a:ext cx="14478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" name="Line 43"/>
          <p:cNvSpPr>
            <a:spLocks noChangeShapeType="1"/>
          </p:cNvSpPr>
          <p:nvPr/>
        </p:nvSpPr>
        <p:spPr bwMode="auto">
          <a:xfrm>
            <a:off x="1143000" y="3505200"/>
            <a:ext cx="2438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" name="Line 44"/>
          <p:cNvSpPr>
            <a:spLocks noChangeShapeType="1"/>
          </p:cNvSpPr>
          <p:nvPr/>
        </p:nvSpPr>
        <p:spPr bwMode="auto">
          <a:xfrm>
            <a:off x="1143000" y="3505200"/>
            <a:ext cx="0" cy="12414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4" name="Line 45"/>
          <p:cNvSpPr>
            <a:spLocks noChangeShapeType="1"/>
          </p:cNvSpPr>
          <p:nvPr/>
        </p:nvSpPr>
        <p:spPr bwMode="auto">
          <a:xfrm>
            <a:off x="7848600" y="3581400"/>
            <a:ext cx="0" cy="7953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5" name="Line 46"/>
          <p:cNvSpPr>
            <a:spLocks noChangeShapeType="1"/>
          </p:cNvSpPr>
          <p:nvPr/>
        </p:nvSpPr>
        <p:spPr bwMode="auto">
          <a:xfrm>
            <a:off x="5486400" y="3581400"/>
            <a:ext cx="2362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6" name="Line 48"/>
          <p:cNvSpPr>
            <a:spLocks noChangeShapeType="1"/>
          </p:cNvSpPr>
          <p:nvPr/>
        </p:nvSpPr>
        <p:spPr bwMode="auto">
          <a:xfrm>
            <a:off x="4495800" y="3992563"/>
            <a:ext cx="0" cy="76517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arrow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7" name="AutoShape 50"/>
          <p:cNvSpPr>
            <a:spLocks noChangeArrowheads="1"/>
          </p:cNvSpPr>
          <p:nvPr/>
        </p:nvSpPr>
        <p:spPr bwMode="auto">
          <a:xfrm>
            <a:off x="3276600" y="1358770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8" name="AutoShape 51"/>
          <p:cNvSpPr>
            <a:spLocks noChangeArrowheads="1"/>
          </p:cNvSpPr>
          <p:nvPr/>
        </p:nvSpPr>
        <p:spPr bwMode="auto">
          <a:xfrm>
            <a:off x="5480050" y="1382713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9" name="AutoShape 52"/>
          <p:cNvSpPr>
            <a:spLocks noChangeArrowheads="1"/>
          </p:cNvSpPr>
          <p:nvPr/>
        </p:nvSpPr>
        <p:spPr bwMode="auto">
          <a:xfrm>
            <a:off x="3276600" y="3380420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0" name="AutoShape 53"/>
          <p:cNvSpPr>
            <a:spLocks noChangeArrowheads="1"/>
          </p:cNvSpPr>
          <p:nvPr/>
        </p:nvSpPr>
        <p:spPr bwMode="auto">
          <a:xfrm>
            <a:off x="5472100" y="3470430"/>
            <a:ext cx="333375" cy="228600"/>
          </a:xfrm>
          <a:prstGeom prst="diamond">
            <a:avLst/>
          </a:prstGeom>
          <a:solidFill>
            <a:schemeClr val="tx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1" name="Text Box 54"/>
          <p:cNvSpPr txBox="1">
            <a:spLocks noChangeArrowheads="1"/>
          </p:cNvSpPr>
          <p:nvPr/>
        </p:nvSpPr>
        <p:spPr bwMode="auto">
          <a:xfrm>
            <a:off x="4708525" y="4149080"/>
            <a:ext cx="901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 dirty="0">
                <a:solidFill>
                  <a:schemeClr val="tx2"/>
                </a:solidFill>
                <a:latin typeface="Arial" charset="0"/>
              </a:rPr>
              <a:t>购买</a:t>
            </a:r>
          </a:p>
        </p:txBody>
      </p:sp>
      <p:sp>
        <p:nvSpPr>
          <p:cNvPr id="112" name="Rectangle 55"/>
          <p:cNvSpPr>
            <a:spLocks noChangeArrowheads="1"/>
          </p:cNvSpPr>
          <p:nvPr/>
        </p:nvSpPr>
        <p:spPr bwMode="auto">
          <a:xfrm>
            <a:off x="5867400" y="475773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选取</a:t>
            </a:r>
          </a:p>
        </p:txBody>
      </p:sp>
      <p:sp>
        <p:nvSpPr>
          <p:cNvPr id="113" name="Rectangle 56"/>
          <p:cNvSpPr>
            <a:spLocks noChangeArrowheads="1"/>
          </p:cNvSpPr>
          <p:nvPr/>
        </p:nvSpPr>
        <p:spPr bwMode="auto">
          <a:xfrm>
            <a:off x="2315833" y="4814888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chemeClr val="tx2"/>
                </a:solidFill>
                <a:latin typeface="Arial" charset="0"/>
              </a:rPr>
              <a:t>拉动</a:t>
            </a:r>
          </a:p>
        </p:txBody>
      </p:sp>
      <p:sp>
        <p:nvSpPr>
          <p:cNvPr id="114" name="Rectangle 57"/>
          <p:cNvSpPr>
            <a:spLocks noChangeArrowheads="1"/>
          </p:cNvSpPr>
          <p:nvPr/>
        </p:nvSpPr>
        <p:spPr bwMode="auto">
          <a:xfrm>
            <a:off x="5610225" y="85566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  <p:sp>
        <p:nvSpPr>
          <p:cNvPr id="115" name="Rectangle 58"/>
          <p:cNvSpPr>
            <a:spLocks noChangeArrowheads="1"/>
          </p:cNvSpPr>
          <p:nvPr/>
        </p:nvSpPr>
        <p:spPr bwMode="auto">
          <a:xfrm>
            <a:off x="5610225" y="2909888"/>
            <a:ext cx="90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  <p:sp>
        <p:nvSpPr>
          <p:cNvPr id="116" name="Rectangle 59"/>
          <p:cNvSpPr>
            <a:spLocks noChangeArrowheads="1"/>
          </p:cNvSpPr>
          <p:nvPr/>
        </p:nvSpPr>
        <p:spPr bwMode="auto">
          <a:xfrm>
            <a:off x="2568575" y="868363"/>
            <a:ext cx="898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  <p:sp>
        <p:nvSpPr>
          <p:cNvPr id="117" name="Rectangle 60"/>
          <p:cNvSpPr>
            <a:spLocks noChangeArrowheads="1"/>
          </p:cNvSpPr>
          <p:nvPr/>
        </p:nvSpPr>
        <p:spPr bwMode="auto">
          <a:xfrm>
            <a:off x="2667000" y="2895600"/>
            <a:ext cx="901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Arial" charset="0"/>
              </a:rPr>
              <a:t>属于</a:t>
            </a: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31800" y="5768975"/>
            <a:ext cx="7861296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 dirty="0">
                <a:latin typeface="宋体" charset="-122"/>
              </a:rPr>
              <a:t>由一般类发现特殊类实现继承和复用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5956300" y="339725"/>
            <a:ext cx="2120900" cy="194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5956300" y="790575"/>
            <a:ext cx="2120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5956300" y="1905000"/>
            <a:ext cx="2120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240463" y="304800"/>
            <a:ext cx="1625446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公司职员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343400" y="3081338"/>
            <a:ext cx="1693863" cy="20240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4343400" y="3532188"/>
            <a:ext cx="1693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4343400" y="4419600"/>
            <a:ext cx="1693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4627563" y="3046413"/>
            <a:ext cx="12938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股东</a:t>
            </a: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5251450" y="2735263"/>
            <a:ext cx="30416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5245100" y="2741613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8293100" y="2741613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>
            <a:off x="6921500" y="2286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3" name="Arc 15"/>
          <p:cNvSpPr>
            <a:spLocks/>
          </p:cNvSpPr>
          <p:nvPr/>
        </p:nvSpPr>
        <p:spPr bwMode="auto">
          <a:xfrm>
            <a:off x="6921500" y="2514600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4" name="Arc 16"/>
          <p:cNvSpPr>
            <a:spLocks/>
          </p:cNvSpPr>
          <p:nvPr/>
        </p:nvSpPr>
        <p:spPr bwMode="auto">
          <a:xfrm>
            <a:off x="6624638" y="2514600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6027738" y="835025"/>
            <a:ext cx="17160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Arial" charset="0"/>
              </a:rPr>
              <a:t>姓名</a:t>
            </a:r>
          </a:p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Arial" charset="0"/>
              </a:rPr>
              <a:t>身分证号码</a:t>
            </a:r>
          </a:p>
          <a:p>
            <a:pPr algn="l">
              <a:lnSpc>
                <a:spcPct val="85000"/>
              </a:lnSpc>
            </a:pPr>
            <a:r>
              <a:rPr kumimoji="1" lang="en-US" altLang="zh-CN" sz="24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4648200" y="3462338"/>
            <a:ext cx="7937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股份</a:t>
            </a:r>
          </a:p>
          <a:p>
            <a:pPr algn="l" eaLnBrk="0" hangingPunct="0"/>
            <a:r>
              <a:rPr kumimoji="1" lang="en-US" altLang="zh-CN" sz="2400">
                <a:solidFill>
                  <a:schemeClr val="tx1"/>
                </a:solidFill>
              </a:rPr>
              <a:t>……</a:t>
            </a:r>
            <a:endParaRPr kumimoji="1" lang="en-US" altLang="zh-CN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7373938" y="3082925"/>
            <a:ext cx="1693862" cy="20240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>
            <a:off x="7373938" y="3533775"/>
            <a:ext cx="16938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>
            <a:off x="7373938" y="4421188"/>
            <a:ext cx="16938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7658100" y="3048000"/>
            <a:ext cx="12795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职员</a:t>
            </a: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7678738" y="3463925"/>
            <a:ext cx="7937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工资</a:t>
            </a:r>
          </a:p>
          <a:p>
            <a:pPr algn="l" eaLnBrk="0" hangingPunct="0"/>
            <a:r>
              <a:rPr kumimoji="1" lang="en-US" altLang="zh-CN" sz="2400">
                <a:solidFill>
                  <a:schemeClr val="tx1"/>
                </a:solidFill>
              </a:rPr>
              <a:t>……</a:t>
            </a:r>
            <a:endParaRPr kumimoji="1" lang="en-US" altLang="zh-CN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7912" name="Line 24"/>
          <p:cNvSpPr>
            <a:spLocks noChangeShapeType="1"/>
          </p:cNvSpPr>
          <p:nvPr/>
        </p:nvSpPr>
        <p:spPr bwMode="auto">
          <a:xfrm flipH="1">
            <a:off x="3886200" y="790575"/>
            <a:ext cx="0" cy="59912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3" name="AutoShape 25"/>
          <p:cNvSpPr>
            <a:spLocks noChangeArrowheads="1"/>
          </p:cNvSpPr>
          <p:nvPr/>
        </p:nvSpPr>
        <p:spPr bwMode="auto">
          <a:xfrm>
            <a:off x="3429000" y="2514600"/>
            <a:ext cx="914400" cy="531813"/>
          </a:xfrm>
          <a:prstGeom prst="rightArrow">
            <a:avLst>
              <a:gd name="adj1" fmla="val 50000"/>
              <a:gd name="adj2" fmla="val 42985"/>
            </a:avLst>
          </a:prstGeom>
          <a:solidFill>
            <a:srgbClr val="28763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782638" y="1584325"/>
            <a:ext cx="2120900" cy="35210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915" name="Line 27"/>
          <p:cNvSpPr>
            <a:spLocks noChangeShapeType="1"/>
          </p:cNvSpPr>
          <p:nvPr/>
        </p:nvSpPr>
        <p:spPr bwMode="auto">
          <a:xfrm>
            <a:off x="782638" y="2035175"/>
            <a:ext cx="2120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6" name="Line 28"/>
          <p:cNvSpPr>
            <a:spLocks noChangeShapeType="1"/>
          </p:cNvSpPr>
          <p:nvPr/>
        </p:nvSpPr>
        <p:spPr bwMode="auto">
          <a:xfrm>
            <a:off x="782638" y="4191000"/>
            <a:ext cx="2120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1066800" y="1549400"/>
            <a:ext cx="19748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公司职员</a:t>
            </a:r>
          </a:p>
        </p:txBody>
      </p:sp>
      <p:sp>
        <p:nvSpPr>
          <p:cNvPr id="37918" name="Text Box 30"/>
          <p:cNvSpPr txBox="1">
            <a:spLocks noChangeArrowheads="1"/>
          </p:cNvSpPr>
          <p:nvPr/>
        </p:nvSpPr>
        <p:spPr bwMode="auto">
          <a:xfrm>
            <a:off x="846138" y="2079625"/>
            <a:ext cx="1716087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Arial" charset="0"/>
              </a:rPr>
              <a:t>姓名</a:t>
            </a:r>
          </a:p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Arial" charset="0"/>
              </a:rPr>
              <a:t>身分证号码</a:t>
            </a:r>
          </a:p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Arial" charset="0"/>
              </a:rPr>
              <a:t>股份</a:t>
            </a:r>
          </a:p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Arial" charset="0"/>
              </a:rPr>
              <a:t>工资</a:t>
            </a:r>
          </a:p>
          <a:p>
            <a:pPr algn="l">
              <a:lnSpc>
                <a:spcPct val="85000"/>
              </a:lnSpc>
            </a:pPr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1447800" y="42672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7920" name="Text Box 32"/>
          <p:cNvSpPr txBox="1">
            <a:spLocks noChangeArrowheads="1"/>
          </p:cNvSpPr>
          <p:nvPr/>
        </p:nvSpPr>
        <p:spPr bwMode="auto">
          <a:xfrm>
            <a:off x="4743450" y="43434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7639050" y="43434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6553200" y="17526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7923" name="Arc 35"/>
          <p:cNvSpPr>
            <a:spLocks/>
          </p:cNvSpPr>
          <p:nvPr/>
        </p:nvSpPr>
        <p:spPr bwMode="auto">
          <a:xfrm flipH="1">
            <a:off x="457200" y="3046413"/>
            <a:ext cx="990600" cy="1481137"/>
          </a:xfrm>
          <a:custGeom>
            <a:avLst/>
            <a:gdLst>
              <a:gd name="T0" fmla="*/ 0 w 21600"/>
              <a:gd name="T1" fmla="*/ 0 h 21600"/>
              <a:gd name="T2" fmla="*/ 990600 w 21600"/>
              <a:gd name="T3" fmla="*/ 1481137 h 21600"/>
              <a:gd name="T4" fmla="*/ 0 w 21600"/>
              <a:gd name="T5" fmla="*/ 148113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4" name="Arc 36"/>
          <p:cNvSpPr>
            <a:spLocks/>
          </p:cNvSpPr>
          <p:nvPr/>
        </p:nvSpPr>
        <p:spPr bwMode="auto">
          <a:xfrm>
            <a:off x="2286000" y="3352800"/>
            <a:ext cx="1085850" cy="1644650"/>
          </a:xfrm>
          <a:custGeom>
            <a:avLst/>
            <a:gdLst>
              <a:gd name="T0" fmla="*/ 0 w 21600"/>
              <a:gd name="T1" fmla="*/ 0 h 21600"/>
              <a:gd name="T2" fmla="*/ 1085850 w 21600"/>
              <a:gd name="T3" fmla="*/ 1644650 h 21600"/>
              <a:gd name="T4" fmla="*/ 0 w 21600"/>
              <a:gd name="T5" fmla="*/ 16446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25" name="Text Box 37"/>
          <p:cNvSpPr txBox="1">
            <a:spLocks noChangeArrowheads="1"/>
          </p:cNvSpPr>
          <p:nvPr/>
        </p:nvSpPr>
        <p:spPr bwMode="auto">
          <a:xfrm>
            <a:off x="228600" y="4421188"/>
            <a:ext cx="5937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4400">
                <a:latin typeface="Arial" charset="0"/>
              </a:rPr>
              <a:t>？</a:t>
            </a:r>
          </a:p>
        </p:txBody>
      </p:sp>
      <p:sp>
        <p:nvSpPr>
          <p:cNvPr id="37926" name="Text Box 38"/>
          <p:cNvSpPr txBox="1">
            <a:spLocks noChangeArrowheads="1"/>
          </p:cNvSpPr>
          <p:nvPr/>
        </p:nvSpPr>
        <p:spPr bwMode="auto">
          <a:xfrm>
            <a:off x="3140075" y="4876800"/>
            <a:ext cx="5937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4400">
                <a:latin typeface="Arial" charset="0"/>
              </a:rPr>
              <a:t>？</a:t>
            </a:r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76200"/>
            <a:ext cx="9067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>
                <a:solidFill>
                  <a:schemeClr val="folHlink"/>
                </a:solidFill>
                <a:latin typeface="宋体" charset="-122"/>
              </a:rPr>
              <a:t>从特殊类发现一般类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167438" y="339725"/>
            <a:ext cx="2120900" cy="1946275"/>
          </a:xfrm>
          <a:prstGeom prst="rect">
            <a:avLst/>
          </a:prstGeom>
          <a:noFill/>
          <a:ln w="12700">
            <a:solidFill>
              <a:srgbClr val="DA127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800">
              <a:solidFill>
                <a:srgbClr val="FC0128"/>
              </a:solidFill>
              <a:latin typeface="Arial" charset="0"/>
            </a:endParaRP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6167438" y="790575"/>
            <a:ext cx="2120900" cy="0"/>
          </a:xfrm>
          <a:prstGeom prst="line">
            <a:avLst/>
          </a:prstGeom>
          <a:noFill/>
          <a:ln w="12700">
            <a:solidFill>
              <a:srgbClr val="DA12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167438" y="1905000"/>
            <a:ext cx="2120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6451600" y="304800"/>
            <a:ext cx="16097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rgbClr val="FC0128"/>
                </a:solidFill>
                <a:latin typeface="宋体" charset="-122"/>
              </a:rPr>
              <a:t>公司职员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5299075" y="3081338"/>
            <a:ext cx="1693863" cy="20240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5299075" y="3532188"/>
            <a:ext cx="1693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5299075" y="4419600"/>
            <a:ext cx="1693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5583238" y="3046413"/>
            <a:ext cx="90409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股东</a:t>
            </a:r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6200775" y="2736850"/>
            <a:ext cx="2008188" cy="4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6200775" y="2741613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8135938" y="2741613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7132638" y="2286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7" name="Arc 15"/>
          <p:cNvSpPr>
            <a:spLocks/>
          </p:cNvSpPr>
          <p:nvPr/>
        </p:nvSpPr>
        <p:spPr bwMode="auto">
          <a:xfrm>
            <a:off x="7132638" y="2514600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8" name="Arc 16"/>
          <p:cNvSpPr>
            <a:spLocks/>
          </p:cNvSpPr>
          <p:nvPr/>
        </p:nvSpPr>
        <p:spPr bwMode="auto">
          <a:xfrm>
            <a:off x="6835775" y="2514600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6238875" y="835025"/>
            <a:ext cx="1716088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rgbClr val="FC0128"/>
                </a:solidFill>
                <a:latin typeface="Arial" charset="0"/>
              </a:rPr>
              <a:t>姓名</a:t>
            </a:r>
          </a:p>
          <a:p>
            <a:pPr algn="l">
              <a:lnSpc>
                <a:spcPct val="85000"/>
              </a:lnSpc>
            </a:pPr>
            <a:r>
              <a:rPr kumimoji="1" lang="zh-CN" altLang="en-US" sz="2400">
                <a:solidFill>
                  <a:srgbClr val="FC0128"/>
                </a:solidFill>
                <a:latin typeface="Arial" charset="0"/>
              </a:rPr>
              <a:t>身分证号码</a:t>
            </a:r>
          </a:p>
          <a:p>
            <a:pPr algn="l">
              <a:lnSpc>
                <a:spcPct val="85000"/>
              </a:lnSpc>
            </a:pPr>
            <a:r>
              <a:rPr kumimoji="1" lang="en-US" altLang="zh-CN" sz="2400">
                <a:solidFill>
                  <a:srgbClr val="FC0128"/>
                </a:solidFill>
                <a:latin typeface="Arial" charset="0"/>
              </a:rPr>
              <a:t>……</a:t>
            </a: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5603875" y="3462338"/>
            <a:ext cx="7937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股份</a:t>
            </a:r>
          </a:p>
          <a:p>
            <a:pPr algn="l" eaLnBrk="0" hangingPunct="0"/>
            <a:r>
              <a:rPr kumimoji="1" lang="en-US" altLang="zh-CN" sz="2400">
                <a:solidFill>
                  <a:schemeClr val="tx1"/>
                </a:solidFill>
              </a:rPr>
              <a:t>……</a:t>
            </a:r>
            <a:endParaRPr kumimoji="1" lang="en-US" altLang="zh-CN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7373938" y="3082925"/>
            <a:ext cx="1693862" cy="20240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>
            <a:off x="7373938" y="3533775"/>
            <a:ext cx="16938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>
            <a:off x="7373938" y="4421188"/>
            <a:ext cx="16938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7658100" y="3048000"/>
            <a:ext cx="90409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职员</a:t>
            </a:r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7678738" y="3463925"/>
            <a:ext cx="7937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工资</a:t>
            </a:r>
          </a:p>
          <a:p>
            <a:pPr algn="l" eaLnBrk="0" hangingPunct="0"/>
            <a:r>
              <a:rPr kumimoji="1" lang="en-US" altLang="zh-CN" sz="2400">
                <a:solidFill>
                  <a:schemeClr val="tx1"/>
                </a:solidFill>
              </a:rPr>
              <a:t>……</a:t>
            </a:r>
            <a:endParaRPr kumimoji="1" lang="en-US" altLang="zh-CN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 flipH="1">
            <a:off x="5105400" y="790575"/>
            <a:ext cx="0" cy="59912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7" name="AutoShape 25"/>
          <p:cNvSpPr>
            <a:spLocks noChangeArrowheads="1"/>
          </p:cNvSpPr>
          <p:nvPr/>
        </p:nvSpPr>
        <p:spPr bwMode="auto">
          <a:xfrm>
            <a:off x="4724400" y="2514600"/>
            <a:ext cx="914400" cy="531813"/>
          </a:xfrm>
          <a:prstGeom prst="rightArrow">
            <a:avLst>
              <a:gd name="adj1" fmla="val 50000"/>
              <a:gd name="adj2" fmla="val 42985"/>
            </a:avLst>
          </a:prstGeom>
          <a:solidFill>
            <a:srgbClr val="28763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5699125" y="43434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8939" name="Text Box 27"/>
          <p:cNvSpPr txBox="1">
            <a:spLocks noChangeArrowheads="1"/>
          </p:cNvSpPr>
          <p:nvPr/>
        </p:nvSpPr>
        <p:spPr bwMode="auto">
          <a:xfrm>
            <a:off x="7639050" y="43434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8940" name="Text Box 28"/>
          <p:cNvSpPr txBox="1">
            <a:spLocks noChangeArrowheads="1"/>
          </p:cNvSpPr>
          <p:nvPr/>
        </p:nvSpPr>
        <p:spPr bwMode="auto">
          <a:xfrm>
            <a:off x="6764338" y="17526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FC0128"/>
                </a:solidFill>
                <a:latin typeface="Arial" charset="0"/>
              </a:rPr>
              <a:t>……</a:t>
            </a:r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1747838" y="881063"/>
            <a:ext cx="2120900" cy="2241550"/>
          </a:xfrm>
          <a:prstGeom prst="rect">
            <a:avLst/>
          </a:prstGeom>
          <a:noFill/>
          <a:ln w="12700">
            <a:solidFill>
              <a:srgbClr val="DA127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42" name="Line 30"/>
          <p:cNvSpPr>
            <a:spLocks noChangeShapeType="1"/>
          </p:cNvSpPr>
          <p:nvPr/>
        </p:nvSpPr>
        <p:spPr bwMode="auto">
          <a:xfrm>
            <a:off x="1747838" y="1627188"/>
            <a:ext cx="2120900" cy="0"/>
          </a:xfrm>
          <a:prstGeom prst="line">
            <a:avLst/>
          </a:prstGeom>
          <a:noFill/>
          <a:ln w="12700">
            <a:solidFill>
              <a:srgbClr val="DA12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3" name="Line 31"/>
          <p:cNvSpPr>
            <a:spLocks noChangeShapeType="1"/>
          </p:cNvSpPr>
          <p:nvPr/>
        </p:nvSpPr>
        <p:spPr bwMode="auto">
          <a:xfrm>
            <a:off x="1747838" y="2741613"/>
            <a:ext cx="2120900" cy="0"/>
          </a:xfrm>
          <a:prstGeom prst="line">
            <a:avLst/>
          </a:prstGeom>
          <a:noFill/>
          <a:ln w="12700">
            <a:solidFill>
              <a:srgbClr val="DA12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533400" y="3917950"/>
            <a:ext cx="2039938" cy="2863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5" name="Line 33"/>
          <p:cNvSpPr>
            <a:spLocks noChangeShapeType="1"/>
          </p:cNvSpPr>
          <p:nvPr/>
        </p:nvSpPr>
        <p:spPr bwMode="auto">
          <a:xfrm>
            <a:off x="533400" y="4368800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533400" y="6248400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1163638" y="3883025"/>
            <a:ext cx="90409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股东</a:t>
            </a:r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669925" y="4343400"/>
            <a:ext cx="170497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 b="0">
                <a:solidFill>
                  <a:srgbClr val="FC0128"/>
                </a:solidFill>
                <a:latin typeface="宋体" charset="-122"/>
              </a:rPr>
              <a:t>姓名</a:t>
            </a:r>
          </a:p>
          <a:p>
            <a:pPr algn="l" eaLnBrk="0" hangingPunct="0"/>
            <a:r>
              <a:rPr kumimoji="1" lang="zh-CN" altLang="en-US" sz="2400" b="0">
                <a:solidFill>
                  <a:srgbClr val="FC0128"/>
                </a:solidFill>
                <a:latin typeface="Arial" charset="0"/>
              </a:rPr>
              <a:t>身分证号码</a:t>
            </a:r>
            <a:endParaRPr kumimoji="1" lang="zh-CN" altLang="en-US" sz="2400" b="0">
              <a:solidFill>
                <a:srgbClr val="FC0128"/>
              </a:solidFill>
              <a:latin typeface="宋体" charset="-122"/>
            </a:endParaRPr>
          </a:p>
          <a:p>
            <a:pPr algn="l" eaLnBrk="0" hangingPunct="0"/>
            <a:r>
              <a:rPr kumimoji="1" lang="zh-CN" altLang="en-US" sz="2400" b="0">
                <a:solidFill>
                  <a:schemeClr val="tx1"/>
                </a:solidFill>
                <a:latin typeface="宋体" charset="-122"/>
              </a:rPr>
              <a:t>股份</a:t>
            </a:r>
          </a:p>
          <a:p>
            <a:pPr algn="l" eaLnBrk="0" hangingPunct="0"/>
            <a:r>
              <a:rPr kumimoji="1" lang="en-US" altLang="zh-CN" sz="2400" b="0">
                <a:solidFill>
                  <a:schemeClr val="tx1"/>
                </a:solidFill>
              </a:rPr>
              <a:t>……</a:t>
            </a:r>
            <a:endParaRPr kumimoji="1" lang="en-US" altLang="zh-CN" sz="2400" b="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1066800" y="60960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2836863" y="3921125"/>
            <a:ext cx="2039937" cy="2863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1" name="Line 39"/>
          <p:cNvSpPr>
            <a:spLocks noChangeShapeType="1"/>
          </p:cNvSpPr>
          <p:nvPr/>
        </p:nvSpPr>
        <p:spPr bwMode="auto">
          <a:xfrm>
            <a:off x="2836863" y="4371975"/>
            <a:ext cx="2039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2" name="Line 40"/>
          <p:cNvSpPr>
            <a:spLocks noChangeShapeType="1"/>
          </p:cNvSpPr>
          <p:nvPr/>
        </p:nvSpPr>
        <p:spPr bwMode="auto">
          <a:xfrm>
            <a:off x="2836863" y="6251575"/>
            <a:ext cx="2039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53" name="Rectangle 41"/>
          <p:cNvSpPr>
            <a:spLocks noChangeArrowheads="1"/>
          </p:cNvSpPr>
          <p:nvPr/>
        </p:nvSpPr>
        <p:spPr bwMode="auto">
          <a:xfrm>
            <a:off x="3467100" y="3886200"/>
            <a:ext cx="904095" cy="52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 dirty="0">
                <a:solidFill>
                  <a:srgbClr val="0000FF"/>
                </a:solidFill>
                <a:latin typeface="宋体" charset="-122"/>
              </a:rPr>
              <a:t>职员</a:t>
            </a:r>
          </a:p>
        </p:txBody>
      </p:sp>
      <p:sp>
        <p:nvSpPr>
          <p:cNvPr id="38954" name="Rectangle 42"/>
          <p:cNvSpPr>
            <a:spLocks noChangeArrowheads="1"/>
          </p:cNvSpPr>
          <p:nvPr/>
        </p:nvSpPr>
        <p:spPr bwMode="auto">
          <a:xfrm>
            <a:off x="2851150" y="4346575"/>
            <a:ext cx="1704975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 b="0">
                <a:solidFill>
                  <a:srgbClr val="FC0128"/>
                </a:solidFill>
                <a:latin typeface="宋体" charset="-122"/>
              </a:rPr>
              <a:t>姓名</a:t>
            </a:r>
          </a:p>
          <a:p>
            <a:pPr algn="l" eaLnBrk="0" hangingPunct="0"/>
            <a:r>
              <a:rPr kumimoji="1" lang="zh-CN" altLang="en-US" sz="2400" b="0">
                <a:solidFill>
                  <a:srgbClr val="FC0128"/>
                </a:solidFill>
                <a:latin typeface="Arial" charset="0"/>
              </a:rPr>
              <a:t>身分证号码</a:t>
            </a:r>
            <a:endParaRPr kumimoji="1" lang="zh-CN" altLang="en-US" sz="2400" b="0">
              <a:solidFill>
                <a:srgbClr val="FC0128"/>
              </a:solidFill>
              <a:latin typeface="宋体" charset="-122"/>
            </a:endParaRPr>
          </a:p>
          <a:p>
            <a:pPr algn="l" eaLnBrk="0" hangingPunct="0"/>
            <a:r>
              <a:rPr kumimoji="1" lang="zh-CN" altLang="en-US" sz="2400" b="0">
                <a:solidFill>
                  <a:schemeClr val="tx1"/>
                </a:solidFill>
                <a:latin typeface="宋体" charset="-122"/>
              </a:rPr>
              <a:t>工资</a:t>
            </a:r>
          </a:p>
          <a:p>
            <a:pPr algn="l" eaLnBrk="0" hangingPunct="0"/>
            <a:r>
              <a:rPr kumimoji="1" lang="en-US" altLang="zh-CN" sz="2400" b="0">
                <a:solidFill>
                  <a:schemeClr val="tx1"/>
                </a:solidFill>
              </a:rPr>
              <a:t>……</a:t>
            </a:r>
            <a:endParaRPr kumimoji="1" lang="en-US" altLang="zh-CN" sz="2400" b="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3370263" y="609917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2590800" y="838200"/>
            <a:ext cx="5937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4400">
                <a:solidFill>
                  <a:srgbClr val="DA1271"/>
                </a:solidFill>
                <a:latin typeface="Arial" charset="0"/>
              </a:rPr>
              <a:t>？</a:t>
            </a:r>
          </a:p>
        </p:txBody>
      </p:sp>
      <p:sp>
        <p:nvSpPr>
          <p:cNvPr id="38957" name="AutoShape 45"/>
          <p:cNvSpPr>
            <a:spLocks noChangeArrowheads="1"/>
          </p:cNvSpPr>
          <p:nvPr/>
        </p:nvSpPr>
        <p:spPr bwMode="auto">
          <a:xfrm>
            <a:off x="762000" y="1820863"/>
            <a:ext cx="3962400" cy="3436937"/>
          </a:xfrm>
          <a:prstGeom prst="upArrowCallout">
            <a:avLst>
              <a:gd name="adj1" fmla="val 28822"/>
              <a:gd name="adj2" fmla="val 23575"/>
              <a:gd name="adj3" fmla="val 16667"/>
              <a:gd name="adj4" fmla="val 24528"/>
            </a:avLst>
          </a:prstGeom>
          <a:noFill/>
          <a:ln w="57150">
            <a:solidFill>
              <a:srgbClr val="43BF5B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76200"/>
            <a:ext cx="9067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300">
                <a:solidFill>
                  <a:schemeClr val="tx2"/>
                </a:solidFill>
                <a:latin typeface="宋体" charset="-122"/>
              </a:rPr>
              <a:t>  </a:t>
            </a:r>
            <a:endParaRPr lang="zh-CN" altLang="en-US" sz="4300">
              <a:solidFill>
                <a:schemeClr val="folHlink"/>
              </a:solidFill>
              <a:latin typeface="宋体" charset="-122"/>
            </a:endParaRP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6654800" y="4127500"/>
            <a:ext cx="13001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7954963" y="41275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6951663" y="3671888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2" name="Arc 6"/>
          <p:cNvSpPr>
            <a:spLocks/>
          </p:cNvSpPr>
          <p:nvPr/>
        </p:nvSpPr>
        <p:spPr bwMode="auto">
          <a:xfrm>
            <a:off x="6951663" y="3900488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3" name="Arc 7"/>
          <p:cNvSpPr>
            <a:spLocks/>
          </p:cNvSpPr>
          <p:nvPr/>
        </p:nvSpPr>
        <p:spPr bwMode="auto">
          <a:xfrm>
            <a:off x="6654800" y="3900488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4724400" y="3292475"/>
            <a:ext cx="914400" cy="531813"/>
          </a:xfrm>
          <a:prstGeom prst="rightArrow">
            <a:avLst>
              <a:gd name="adj1" fmla="val 50000"/>
              <a:gd name="adj2" fmla="val 42985"/>
            </a:avLst>
          </a:prstGeom>
          <a:solidFill>
            <a:srgbClr val="28763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533400" y="4600575"/>
            <a:ext cx="2039938" cy="2181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6" name="Line 10"/>
          <p:cNvSpPr>
            <a:spLocks noChangeShapeType="1"/>
          </p:cNvSpPr>
          <p:nvPr/>
        </p:nvSpPr>
        <p:spPr bwMode="auto">
          <a:xfrm>
            <a:off x="533400" y="505142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>
            <a:off x="533400" y="616902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838200" y="4529138"/>
            <a:ext cx="1252538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rgbClr val="FC0128"/>
                </a:solidFill>
                <a:latin typeface="宋体" charset="-122"/>
              </a:rPr>
              <a:t>本科生</a:t>
            </a: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2836863" y="4603750"/>
            <a:ext cx="2039937" cy="2178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>
            <a:off x="2836863" y="5054600"/>
            <a:ext cx="2039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2836863" y="6169025"/>
            <a:ext cx="2039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3124200" y="4565650"/>
            <a:ext cx="149383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研究生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3130550" y="5029200"/>
            <a:ext cx="14001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 b="0">
                <a:solidFill>
                  <a:schemeClr val="tx1"/>
                </a:solidFill>
                <a:latin typeface="宋体" charset="-122"/>
              </a:rPr>
              <a:t>研究方向</a:t>
            </a:r>
          </a:p>
          <a:p>
            <a:pPr algn="l" eaLnBrk="0" hangingPunct="0"/>
            <a:r>
              <a:rPr kumimoji="1" lang="zh-CN" altLang="en-US" sz="2400" b="0">
                <a:solidFill>
                  <a:schemeClr val="tx1"/>
                </a:solidFill>
                <a:latin typeface="宋体" charset="-122"/>
              </a:rPr>
              <a:t>指导教师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3344863" y="609282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9955" name="Rectangle 19"/>
          <p:cNvSpPr>
            <a:spLocks noChangeArrowheads="1"/>
          </p:cNvSpPr>
          <p:nvPr/>
        </p:nvSpPr>
        <p:spPr bwMode="auto">
          <a:xfrm>
            <a:off x="1752600" y="949325"/>
            <a:ext cx="2039938" cy="2863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>
            <a:off x="1752600" y="140017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7" name="Line 21"/>
          <p:cNvSpPr>
            <a:spLocks noChangeShapeType="1"/>
          </p:cNvSpPr>
          <p:nvPr/>
        </p:nvSpPr>
        <p:spPr bwMode="auto">
          <a:xfrm>
            <a:off x="1752600" y="327977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58" name="Rectangle 22"/>
          <p:cNvSpPr>
            <a:spLocks noChangeArrowheads="1"/>
          </p:cNvSpPr>
          <p:nvPr/>
        </p:nvSpPr>
        <p:spPr bwMode="auto">
          <a:xfrm>
            <a:off x="2382838" y="914400"/>
            <a:ext cx="12890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学生</a:t>
            </a:r>
          </a:p>
        </p:txBody>
      </p:sp>
      <p:sp>
        <p:nvSpPr>
          <p:cNvPr id="39959" name="Rectangle 23"/>
          <p:cNvSpPr>
            <a:spLocks noChangeArrowheads="1"/>
          </p:cNvSpPr>
          <p:nvPr/>
        </p:nvSpPr>
        <p:spPr bwMode="auto">
          <a:xfrm>
            <a:off x="2246313" y="1374775"/>
            <a:ext cx="1290637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姓名</a:t>
            </a:r>
          </a:p>
          <a:p>
            <a:pPr algn="l" eaLnBrk="0" hangingPunct="0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学号</a:t>
            </a:r>
          </a:p>
          <a:p>
            <a:pPr algn="l" eaLnBrk="0" hangingPunct="0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班级</a:t>
            </a:r>
          </a:p>
          <a:p>
            <a:pPr algn="l" eaLnBrk="0" hangingPunct="0">
              <a:lnSpc>
                <a:spcPct val="85000"/>
              </a:lnSpc>
            </a:pPr>
            <a:r>
              <a:rPr kumimoji="1" lang="en-US" altLang="zh-CN" sz="2400">
                <a:solidFill>
                  <a:schemeClr val="tx1"/>
                </a:solidFill>
              </a:rPr>
              <a:t>……</a:t>
            </a:r>
            <a:endParaRPr kumimoji="1" lang="en-US" altLang="zh-CN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9960" name="Text Box 24"/>
          <p:cNvSpPr txBox="1">
            <a:spLocks noChangeArrowheads="1"/>
          </p:cNvSpPr>
          <p:nvPr/>
        </p:nvSpPr>
        <p:spPr bwMode="auto">
          <a:xfrm>
            <a:off x="2286000" y="312737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>
            <a:off x="1828800" y="4275138"/>
            <a:ext cx="19351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1828800" y="42799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>
            <a:off x="3763963" y="42799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4" name="Line 28"/>
          <p:cNvSpPr>
            <a:spLocks noChangeShapeType="1"/>
          </p:cNvSpPr>
          <p:nvPr/>
        </p:nvSpPr>
        <p:spPr bwMode="auto">
          <a:xfrm>
            <a:off x="2760663" y="3824288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Arc 29"/>
          <p:cNvSpPr>
            <a:spLocks/>
          </p:cNvSpPr>
          <p:nvPr/>
        </p:nvSpPr>
        <p:spPr bwMode="auto">
          <a:xfrm>
            <a:off x="2760663" y="4052888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6" name="Arc 30"/>
          <p:cNvSpPr>
            <a:spLocks/>
          </p:cNvSpPr>
          <p:nvPr/>
        </p:nvSpPr>
        <p:spPr bwMode="auto">
          <a:xfrm>
            <a:off x="2463800" y="4052888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7" name="Rectangle 31"/>
          <p:cNvSpPr>
            <a:spLocks noChangeArrowheads="1"/>
          </p:cNvSpPr>
          <p:nvPr/>
        </p:nvSpPr>
        <p:spPr bwMode="auto">
          <a:xfrm>
            <a:off x="6875463" y="4533900"/>
            <a:ext cx="2039937" cy="2178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8" name="Line 32"/>
          <p:cNvSpPr>
            <a:spLocks noChangeShapeType="1"/>
          </p:cNvSpPr>
          <p:nvPr/>
        </p:nvSpPr>
        <p:spPr bwMode="auto">
          <a:xfrm>
            <a:off x="6875463" y="4984750"/>
            <a:ext cx="2039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6875463" y="6099175"/>
            <a:ext cx="20399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0" name="Rectangle 34"/>
          <p:cNvSpPr>
            <a:spLocks noChangeArrowheads="1"/>
          </p:cNvSpPr>
          <p:nvPr/>
        </p:nvSpPr>
        <p:spPr bwMode="auto">
          <a:xfrm>
            <a:off x="7162800" y="4495800"/>
            <a:ext cx="149383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研究生</a:t>
            </a:r>
          </a:p>
        </p:txBody>
      </p:sp>
      <p:sp>
        <p:nvSpPr>
          <p:cNvPr id="39971" name="Rectangle 35"/>
          <p:cNvSpPr>
            <a:spLocks noChangeArrowheads="1"/>
          </p:cNvSpPr>
          <p:nvPr/>
        </p:nvSpPr>
        <p:spPr bwMode="auto">
          <a:xfrm>
            <a:off x="6965950" y="4959350"/>
            <a:ext cx="140017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 b="0">
                <a:solidFill>
                  <a:schemeClr val="tx1"/>
                </a:solidFill>
                <a:latin typeface="宋体" charset="-122"/>
              </a:rPr>
              <a:t>研究方向</a:t>
            </a:r>
          </a:p>
          <a:p>
            <a:pPr algn="l" eaLnBrk="0" hangingPunct="0"/>
            <a:r>
              <a:rPr kumimoji="1" lang="zh-CN" altLang="en-US" sz="2400" b="0">
                <a:solidFill>
                  <a:schemeClr val="tx1"/>
                </a:solidFill>
                <a:latin typeface="宋体" charset="-122"/>
              </a:rPr>
              <a:t>指导教师</a:t>
            </a:r>
          </a:p>
        </p:txBody>
      </p:sp>
      <p:sp>
        <p:nvSpPr>
          <p:cNvPr id="39972" name="Text Box 36"/>
          <p:cNvSpPr txBox="1">
            <a:spLocks noChangeArrowheads="1"/>
          </p:cNvSpPr>
          <p:nvPr/>
        </p:nvSpPr>
        <p:spPr bwMode="auto">
          <a:xfrm>
            <a:off x="7383463" y="602297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39973" name="Rectangle 37"/>
          <p:cNvSpPr>
            <a:spLocks noChangeArrowheads="1"/>
          </p:cNvSpPr>
          <p:nvPr/>
        </p:nvSpPr>
        <p:spPr bwMode="auto">
          <a:xfrm>
            <a:off x="5943600" y="949325"/>
            <a:ext cx="2039938" cy="2863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4" name="Line 38"/>
          <p:cNvSpPr>
            <a:spLocks noChangeShapeType="1"/>
          </p:cNvSpPr>
          <p:nvPr/>
        </p:nvSpPr>
        <p:spPr bwMode="auto">
          <a:xfrm>
            <a:off x="5943600" y="140017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5" name="Line 39"/>
          <p:cNvSpPr>
            <a:spLocks noChangeShapeType="1"/>
          </p:cNvSpPr>
          <p:nvPr/>
        </p:nvSpPr>
        <p:spPr bwMode="auto">
          <a:xfrm>
            <a:off x="5943600" y="327977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76" name="Rectangle 40"/>
          <p:cNvSpPr>
            <a:spLocks noChangeArrowheads="1"/>
          </p:cNvSpPr>
          <p:nvPr/>
        </p:nvSpPr>
        <p:spPr bwMode="auto">
          <a:xfrm>
            <a:off x="6573838" y="914400"/>
            <a:ext cx="1598612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学生</a:t>
            </a:r>
          </a:p>
        </p:txBody>
      </p:sp>
      <p:sp>
        <p:nvSpPr>
          <p:cNvPr id="39977" name="Rectangle 41"/>
          <p:cNvSpPr>
            <a:spLocks noChangeArrowheads="1"/>
          </p:cNvSpPr>
          <p:nvPr/>
        </p:nvSpPr>
        <p:spPr bwMode="auto">
          <a:xfrm>
            <a:off x="6437313" y="1374775"/>
            <a:ext cx="16002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姓名</a:t>
            </a:r>
          </a:p>
          <a:p>
            <a:pPr algn="l" eaLnBrk="0" hangingPunct="0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学号</a:t>
            </a:r>
          </a:p>
          <a:p>
            <a:pPr algn="l" eaLnBrk="0" hangingPunct="0">
              <a:lnSpc>
                <a:spcPct val="85000"/>
              </a:lnSpc>
            </a:pPr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班级</a:t>
            </a:r>
          </a:p>
          <a:p>
            <a:pPr algn="l" eaLnBrk="0" hangingPunct="0">
              <a:lnSpc>
                <a:spcPct val="85000"/>
              </a:lnSpc>
            </a:pPr>
            <a:r>
              <a:rPr kumimoji="1" lang="en-US" altLang="zh-CN" sz="2400">
                <a:solidFill>
                  <a:schemeClr val="tx1"/>
                </a:solidFill>
              </a:rPr>
              <a:t>……</a:t>
            </a:r>
            <a:endParaRPr kumimoji="1" lang="en-US" altLang="zh-CN" sz="24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39978" name="Text Box 42"/>
          <p:cNvSpPr txBox="1">
            <a:spLocks noChangeArrowheads="1"/>
          </p:cNvSpPr>
          <p:nvPr/>
        </p:nvSpPr>
        <p:spPr bwMode="auto">
          <a:xfrm>
            <a:off x="6477000" y="312737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76200"/>
            <a:ext cx="9067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3900">
                <a:solidFill>
                  <a:schemeClr val="tx2"/>
                </a:solidFill>
                <a:latin typeface="宋体" charset="-122"/>
              </a:rPr>
              <a:t>   </a:t>
            </a:r>
            <a:r>
              <a:rPr lang="zh-CN" altLang="en-US" sz="2800">
                <a:latin typeface="宋体" charset="-122"/>
              </a:rPr>
              <a:t>通过增加属性简化一般</a:t>
            </a:r>
            <a:r>
              <a:rPr lang="en-US" altLang="zh-CN" sz="2800">
                <a:latin typeface="宋体" charset="-122"/>
              </a:rPr>
              <a:t>-</a:t>
            </a:r>
            <a:r>
              <a:rPr lang="zh-CN" altLang="en-US" sz="2800">
                <a:latin typeface="宋体" charset="-122"/>
              </a:rPr>
              <a:t>特殊结构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2133600" y="1447800"/>
            <a:ext cx="2039938" cy="14890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133600" y="1898650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2133600" y="2327275"/>
            <a:ext cx="20399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2714625" y="1412875"/>
            <a:ext cx="8953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人员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630488" y="1793875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2693988" y="217487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 flipV="1">
            <a:off x="609600" y="3311525"/>
            <a:ext cx="5334000" cy="47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609600" y="3316288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1871663" y="3316288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3141663" y="2936875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3" name="Arc 13"/>
          <p:cNvSpPr>
            <a:spLocks/>
          </p:cNvSpPr>
          <p:nvPr/>
        </p:nvSpPr>
        <p:spPr bwMode="auto">
          <a:xfrm>
            <a:off x="3184525" y="3089275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4" name="Arc 14"/>
          <p:cNvSpPr>
            <a:spLocks/>
          </p:cNvSpPr>
          <p:nvPr/>
        </p:nvSpPr>
        <p:spPr bwMode="auto">
          <a:xfrm>
            <a:off x="2887663" y="3089275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76200" y="3657600"/>
            <a:ext cx="1069975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>
            <a:off x="76200" y="4122738"/>
            <a:ext cx="10699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>
            <a:off x="76200" y="4537075"/>
            <a:ext cx="10699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76200" y="3579813"/>
            <a:ext cx="10001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男人</a:t>
            </a:r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152400" y="40830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152400" y="45862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1295400" y="3657600"/>
            <a:ext cx="1066800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2" name="Line 22"/>
          <p:cNvSpPr>
            <a:spLocks noChangeShapeType="1"/>
          </p:cNvSpPr>
          <p:nvPr/>
        </p:nvSpPr>
        <p:spPr bwMode="auto">
          <a:xfrm>
            <a:off x="1295400" y="4122738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3" name="Line 23"/>
          <p:cNvSpPr>
            <a:spLocks noChangeShapeType="1"/>
          </p:cNvSpPr>
          <p:nvPr/>
        </p:nvSpPr>
        <p:spPr bwMode="auto">
          <a:xfrm>
            <a:off x="1295400" y="4537075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1362075" y="3622675"/>
            <a:ext cx="1000125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女人</a:t>
            </a:r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1295400" y="40830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1295400" y="45862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2479675" y="3657600"/>
            <a:ext cx="1222375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8" name="Line 28"/>
          <p:cNvSpPr>
            <a:spLocks noChangeShapeType="1"/>
          </p:cNvSpPr>
          <p:nvPr/>
        </p:nvSpPr>
        <p:spPr bwMode="auto">
          <a:xfrm>
            <a:off x="2479675" y="4122738"/>
            <a:ext cx="1187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89" name="Line 29"/>
          <p:cNvSpPr>
            <a:spLocks noChangeShapeType="1"/>
          </p:cNvSpPr>
          <p:nvPr/>
        </p:nvSpPr>
        <p:spPr bwMode="auto">
          <a:xfrm>
            <a:off x="2479675" y="4537075"/>
            <a:ext cx="12223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2708275" y="40830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0991" name="Text Box 31"/>
          <p:cNvSpPr txBox="1">
            <a:spLocks noChangeArrowheads="1"/>
          </p:cNvSpPr>
          <p:nvPr/>
        </p:nvSpPr>
        <p:spPr bwMode="auto">
          <a:xfrm>
            <a:off x="2708275" y="45862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3884613" y="3657600"/>
            <a:ext cx="1227137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3" name="Line 33"/>
          <p:cNvSpPr>
            <a:spLocks noChangeShapeType="1"/>
          </p:cNvSpPr>
          <p:nvPr/>
        </p:nvSpPr>
        <p:spPr bwMode="auto">
          <a:xfrm>
            <a:off x="3884613" y="4122738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4" name="Line 34"/>
          <p:cNvSpPr>
            <a:spLocks noChangeShapeType="1"/>
          </p:cNvSpPr>
          <p:nvPr/>
        </p:nvSpPr>
        <p:spPr bwMode="auto">
          <a:xfrm flipV="1">
            <a:off x="3884613" y="4537075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3994150" y="3579813"/>
            <a:ext cx="16430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美国人</a:t>
            </a:r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3884613" y="40830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0997" name="Text Box 37"/>
          <p:cNvSpPr txBox="1">
            <a:spLocks noChangeArrowheads="1"/>
          </p:cNvSpPr>
          <p:nvPr/>
        </p:nvSpPr>
        <p:spPr bwMode="auto">
          <a:xfrm>
            <a:off x="3884613" y="45862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5291138" y="3657600"/>
            <a:ext cx="1123950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99" name="Line 39"/>
          <p:cNvSpPr>
            <a:spLocks noChangeShapeType="1"/>
          </p:cNvSpPr>
          <p:nvPr/>
        </p:nvSpPr>
        <p:spPr bwMode="auto">
          <a:xfrm>
            <a:off x="5291138" y="4122738"/>
            <a:ext cx="1123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0" name="Line 40"/>
          <p:cNvSpPr>
            <a:spLocks noChangeShapeType="1"/>
          </p:cNvSpPr>
          <p:nvPr/>
        </p:nvSpPr>
        <p:spPr bwMode="auto">
          <a:xfrm>
            <a:off x="5291138" y="4537075"/>
            <a:ext cx="1123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5180013" y="3579813"/>
            <a:ext cx="15255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日本人</a:t>
            </a:r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5519738" y="40830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1003" name="Text Box 43"/>
          <p:cNvSpPr txBox="1">
            <a:spLocks noChangeArrowheads="1"/>
          </p:cNvSpPr>
          <p:nvPr/>
        </p:nvSpPr>
        <p:spPr bwMode="auto">
          <a:xfrm>
            <a:off x="5519738" y="45862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1004" name="Line 44"/>
          <p:cNvSpPr>
            <a:spLocks noChangeShapeType="1"/>
          </p:cNvSpPr>
          <p:nvPr/>
        </p:nvSpPr>
        <p:spPr bwMode="auto">
          <a:xfrm>
            <a:off x="3165475" y="3317875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5" name="Line 45"/>
          <p:cNvSpPr>
            <a:spLocks noChangeShapeType="1"/>
          </p:cNvSpPr>
          <p:nvPr/>
        </p:nvSpPr>
        <p:spPr bwMode="auto">
          <a:xfrm>
            <a:off x="4495800" y="3330575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6" name="Line 46"/>
          <p:cNvSpPr>
            <a:spLocks noChangeShapeType="1"/>
          </p:cNvSpPr>
          <p:nvPr/>
        </p:nvSpPr>
        <p:spPr bwMode="auto">
          <a:xfrm>
            <a:off x="5943600" y="3317875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7" name="Rectangle 47"/>
          <p:cNvSpPr>
            <a:spLocks noChangeArrowheads="1"/>
          </p:cNvSpPr>
          <p:nvPr/>
        </p:nvSpPr>
        <p:spPr bwMode="auto">
          <a:xfrm>
            <a:off x="7440613" y="1828800"/>
            <a:ext cx="1582737" cy="1946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8" name="Line 48"/>
          <p:cNvSpPr>
            <a:spLocks noChangeShapeType="1"/>
          </p:cNvSpPr>
          <p:nvPr/>
        </p:nvSpPr>
        <p:spPr bwMode="auto">
          <a:xfrm>
            <a:off x="7440613" y="2279650"/>
            <a:ext cx="15827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9" name="Line 49"/>
          <p:cNvSpPr>
            <a:spLocks noChangeShapeType="1"/>
          </p:cNvSpPr>
          <p:nvPr/>
        </p:nvSpPr>
        <p:spPr bwMode="auto">
          <a:xfrm>
            <a:off x="7440613" y="3470275"/>
            <a:ext cx="15827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10" name="Rectangle 50"/>
          <p:cNvSpPr>
            <a:spLocks noChangeArrowheads="1"/>
          </p:cNvSpPr>
          <p:nvPr/>
        </p:nvSpPr>
        <p:spPr bwMode="auto">
          <a:xfrm>
            <a:off x="7716838" y="1793875"/>
            <a:ext cx="8953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人员</a:t>
            </a:r>
          </a:p>
        </p:txBody>
      </p:sp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7346950" y="2343150"/>
            <a:ext cx="17970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kumimoji="1" lang="zh-CN" altLang="en-US" sz="2400">
                <a:latin typeface="宋体" charset="-122"/>
              </a:rPr>
              <a:t>性别</a:t>
            </a:r>
          </a:p>
          <a:p>
            <a:pPr eaLnBrk="0" hangingPunct="0">
              <a:lnSpc>
                <a:spcPct val="80000"/>
              </a:lnSpc>
            </a:pPr>
            <a:r>
              <a:rPr kumimoji="1" lang="zh-CN" altLang="en-US" sz="2400">
                <a:latin typeface="宋体" charset="-122"/>
              </a:rPr>
              <a:t>国籍</a:t>
            </a:r>
          </a:p>
          <a:p>
            <a:pPr eaLnBrk="0" hangingPunct="0">
              <a:lnSpc>
                <a:spcPct val="60000"/>
              </a:lnSpc>
            </a:pPr>
            <a:r>
              <a:rPr kumimoji="1" lang="en-US" altLang="zh-CN" sz="2400"/>
              <a:t>……</a:t>
            </a:r>
            <a:endParaRPr kumimoji="1" lang="en-US" altLang="zh-CN" sz="2400">
              <a:latin typeface="宋体" charset="-122"/>
            </a:endParaRPr>
          </a:p>
        </p:txBody>
      </p:sp>
      <p:sp>
        <p:nvSpPr>
          <p:cNvPr id="41012" name="Text Box 52"/>
          <p:cNvSpPr txBox="1">
            <a:spLocks noChangeArrowheads="1"/>
          </p:cNvSpPr>
          <p:nvPr/>
        </p:nvSpPr>
        <p:spPr bwMode="auto">
          <a:xfrm>
            <a:off x="7804150" y="325596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1013" name="Rectangle 53"/>
          <p:cNvSpPr>
            <a:spLocks noChangeArrowheads="1"/>
          </p:cNvSpPr>
          <p:nvPr/>
        </p:nvSpPr>
        <p:spPr bwMode="auto">
          <a:xfrm>
            <a:off x="2403475" y="3579813"/>
            <a:ext cx="1557338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1"/>
                </a:solidFill>
                <a:latin typeface="宋体" charset="-122"/>
              </a:rPr>
              <a:t>中国人</a:t>
            </a:r>
          </a:p>
        </p:txBody>
      </p:sp>
      <p:sp>
        <p:nvSpPr>
          <p:cNvPr id="389174" name="AutoShape 54"/>
          <p:cNvSpPr>
            <a:spLocks/>
          </p:cNvSpPr>
          <p:nvPr/>
        </p:nvSpPr>
        <p:spPr bwMode="auto">
          <a:xfrm>
            <a:off x="6491288" y="1617663"/>
            <a:ext cx="519112" cy="2690812"/>
          </a:xfrm>
          <a:prstGeom prst="rightBrace">
            <a:avLst>
              <a:gd name="adj1" fmla="val 43196"/>
              <a:gd name="adj2" fmla="val 51093"/>
            </a:avLst>
          </a:prstGeom>
          <a:noFill/>
          <a:ln w="28575">
            <a:solidFill>
              <a:srgbClr val="FF33CC"/>
            </a:solidFill>
            <a:round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389175" name="AutoShape 55"/>
          <p:cNvSpPr>
            <a:spLocks noChangeArrowheads="1"/>
          </p:cNvSpPr>
          <p:nvPr/>
        </p:nvSpPr>
        <p:spPr bwMode="auto">
          <a:xfrm>
            <a:off x="6781800" y="2755900"/>
            <a:ext cx="430213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CC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22288" y="368660"/>
            <a:ext cx="86217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en-US" altLang="en-US" sz="4000" dirty="0">
                <a:solidFill>
                  <a:srgbClr val="0000FF"/>
                </a:solidFill>
                <a:cs typeface="Times New Roman" pitchFamily="18" charset="0"/>
              </a:rPr>
              <a:t>Object Oriented Analysis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本质</a:t>
            </a:r>
            <a:endParaRPr lang="en-US" altLang="en-US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481513" y="1854200"/>
            <a:ext cx="441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en-US" sz="2800" dirty="0">
                <a:latin typeface="Verdana" pitchFamily="34" charset="0"/>
              </a:rPr>
              <a:t>5 </a:t>
            </a:r>
            <a:r>
              <a:rPr lang="zh-CN" altLang="en-US" sz="2800" dirty="0">
                <a:latin typeface="Verdana" pitchFamily="34" charset="0"/>
              </a:rPr>
              <a:t>个层面</a:t>
            </a:r>
            <a:r>
              <a:rPr lang="en-US" altLang="en-US" sz="2800" dirty="0">
                <a:latin typeface="Verdana" pitchFamily="34" charset="0"/>
              </a:rPr>
              <a:t>:</a:t>
            </a:r>
            <a:br>
              <a:rPr lang="en-US" altLang="en-US" sz="2800" dirty="0">
                <a:latin typeface="Verdana" pitchFamily="34" charset="0"/>
              </a:rPr>
            </a:br>
            <a: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  <a:t/>
            </a:r>
            <a:b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  <a:t>Subject</a:t>
            </a:r>
            <a:b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  <a:t>class &amp; object</a:t>
            </a:r>
            <a:b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  <a:t>structure</a:t>
            </a:r>
            <a:b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  <a:t>attributes</a:t>
            </a:r>
            <a:b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</a:br>
            <a:r>
              <a:rPr lang="en-US" altLang="en-US" sz="2800" b="0" dirty="0">
                <a:solidFill>
                  <a:schemeClr val="tx2"/>
                </a:solidFill>
                <a:latin typeface="Verdana" pitchFamily="34" charset="0"/>
              </a:rPr>
              <a:t>services</a:t>
            </a:r>
          </a:p>
        </p:txBody>
      </p:sp>
      <p:sp>
        <p:nvSpPr>
          <p:cNvPr id="352260" name="Rectangle 4"/>
          <p:cNvSpPr>
            <a:spLocks noChangeArrowheads="1"/>
          </p:cNvSpPr>
          <p:nvPr/>
        </p:nvSpPr>
        <p:spPr bwMode="auto">
          <a:xfrm>
            <a:off x="655998" y="2336180"/>
            <a:ext cx="35798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altLang="en-US" sz="2800" dirty="0">
                <a:latin typeface="Arial" charset="0"/>
                <a:ea typeface="宋体" pitchFamily="2" charset="-122"/>
              </a:rPr>
              <a:t>3 </a:t>
            </a:r>
            <a:r>
              <a:rPr lang="zh-CN" altLang="en-US" sz="2800" dirty="0">
                <a:latin typeface="Arial" charset="0"/>
                <a:ea typeface="宋体" pitchFamily="2" charset="-122"/>
              </a:rPr>
              <a:t>个模型</a:t>
            </a:r>
            <a:endParaRPr lang="en-US" altLang="en-US" sz="2800" dirty="0">
              <a:latin typeface="Arial" charset="0"/>
              <a:ea typeface="宋体" pitchFamily="2" charset="-122"/>
            </a:endParaRPr>
          </a:p>
          <a:p>
            <a:pPr algn="l" eaLnBrk="0" hangingPunct="0">
              <a:defRPr/>
            </a:pPr>
            <a:endParaRPr lang="en-US" altLang="zh-CN" sz="2800" b="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pitchFamily="2" charset="-122"/>
            </a:endParaRPr>
          </a:p>
          <a:p>
            <a:pPr algn="l" eaLnBrk="0" hangingPunct="0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rPr>
              <a:t>functional model</a:t>
            </a:r>
          </a:p>
          <a:p>
            <a:pPr algn="l" eaLnBrk="0" hangingPunct="0">
              <a:buClr>
                <a:srgbClr val="FF0000"/>
              </a:buClr>
              <a:buFont typeface="Wingdings" pitchFamily="2" charset="2"/>
              <a:buChar char="ü"/>
              <a:defRPr/>
            </a:pPr>
            <a:endParaRPr lang="en-US" altLang="en-US" sz="2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pitchFamily="2" charset="-122"/>
            </a:endParaRPr>
          </a:p>
          <a:p>
            <a:pPr algn="l" eaLnBrk="0" hangingPunct="0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rPr>
              <a:t>static model </a:t>
            </a:r>
          </a:p>
          <a:p>
            <a:pPr algn="l" eaLnBrk="0" hangingPunct="0">
              <a:buClr>
                <a:srgbClr val="FF0000"/>
              </a:buClr>
              <a:buFont typeface="Wingdings" pitchFamily="2" charset="2"/>
              <a:buChar char="ü"/>
              <a:defRPr/>
            </a:pPr>
            <a:endParaRPr lang="en-US" altLang="zh-CN" sz="2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pitchFamily="2" charset="-122"/>
            </a:endParaRPr>
          </a:p>
          <a:p>
            <a:pPr algn="l" eaLnBrk="0" hangingPunct="0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8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rPr>
              <a:t>dynamical model</a:t>
            </a:r>
          </a:p>
          <a:p>
            <a:pPr algn="l" eaLnBrk="0" hangingPunct="0">
              <a:defRPr/>
            </a:pPr>
            <a:endParaRPr lang="zh-CN" altLang="en-US" sz="2800" b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ea typeface="宋体" pitchFamily="2" charset="-122"/>
            </a:endParaRPr>
          </a:p>
        </p:txBody>
      </p:sp>
      <p:sp>
        <p:nvSpPr>
          <p:cNvPr id="5125" name="AutoShape 5"/>
          <p:cNvSpPr>
            <a:spLocks/>
          </p:cNvSpPr>
          <p:nvPr/>
        </p:nvSpPr>
        <p:spPr bwMode="auto">
          <a:xfrm>
            <a:off x="4032250" y="3249613"/>
            <a:ext cx="431800" cy="2089150"/>
          </a:xfrm>
          <a:prstGeom prst="leftBrace">
            <a:avLst>
              <a:gd name="adj1" fmla="val 40319"/>
              <a:gd name="adj2" fmla="val 50000"/>
            </a:avLst>
          </a:prstGeom>
          <a:noFill/>
          <a:ln w="222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76200"/>
            <a:ext cx="9067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>
                <a:latin typeface="宋体" charset="-122"/>
              </a:rPr>
              <a:t>两种结构的变通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flipV="1">
            <a:off x="1447800" y="3048000"/>
            <a:ext cx="747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9906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14478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592138" y="3429000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592138" y="3894138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2" name="Line 8"/>
          <p:cNvSpPr>
            <a:spLocks noChangeShapeType="1"/>
          </p:cNvSpPr>
          <p:nvPr/>
        </p:nvSpPr>
        <p:spPr bwMode="auto">
          <a:xfrm>
            <a:off x="592138" y="4308475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92138" y="3370263"/>
            <a:ext cx="138906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rgbClr val="43BF5B"/>
                </a:solidFill>
                <a:latin typeface="宋体" charset="-122"/>
              </a:rPr>
              <a:t>冷藏车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92138" y="38544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rgbClr val="43BF5B"/>
                </a:solidFill>
              </a:rPr>
              <a:t>……</a:t>
            </a:r>
            <a:endParaRPr kumimoji="1" lang="en-US" altLang="zh-CN" sz="3200">
              <a:solidFill>
                <a:srgbClr val="43BF5B"/>
              </a:solidFill>
              <a:latin typeface="宋体" charset="-122"/>
            </a:endParaRP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592138" y="43576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43BF5B"/>
                </a:solidFill>
                <a:latin typeface="Arial" charset="0"/>
              </a:rPr>
              <a:t>……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949325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0" y="1414463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>
            <a:off x="0" y="1828800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0" y="838200"/>
            <a:ext cx="10001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rgbClr val="43BF5B"/>
                </a:solidFill>
                <a:latin typeface="宋体" charset="-122"/>
              </a:rPr>
              <a:t>汽车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0" y="1374775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rgbClr val="43BF5B"/>
                </a:solidFill>
              </a:rPr>
              <a:t>……</a:t>
            </a:r>
            <a:endParaRPr kumimoji="1" lang="en-US" altLang="zh-CN" sz="3200">
              <a:solidFill>
                <a:srgbClr val="43BF5B"/>
              </a:solidFill>
              <a:latin typeface="宋体" charset="-122"/>
            </a:endParaRP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0" y="187801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43BF5B"/>
                </a:solidFill>
                <a:latin typeface="Arial" charset="0"/>
              </a:rPr>
              <a:t>……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1481138" y="914400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03" name="Line 19"/>
          <p:cNvSpPr>
            <a:spLocks noChangeShapeType="1"/>
          </p:cNvSpPr>
          <p:nvPr/>
        </p:nvSpPr>
        <p:spPr bwMode="auto">
          <a:xfrm>
            <a:off x="1481138" y="1379538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>
            <a:off x="1481138" y="1793875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>
            <a:off x="1447800" y="917575"/>
            <a:ext cx="16684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rgbClr val="43BF5B"/>
                </a:solidFill>
                <a:latin typeface="宋体" charset="-122"/>
              </a:rPr>
              <a:t>制冷设备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>
            <a:off x="1481138" y="13398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rgbClr val="43BF5B"/>
                </a:solidFill>
              </a:rPr>
              <a:t>……</a:t>
            </a:r>
            <a:endParaRPr kumimoji="1" lang="en-US" altLang="zh-CN" sz="3200">
              <a:solidFill>
                <a:srgbClr val="43BF5B"/>
              </a:solidFill>
              <a:latin typeface="宋体" charset="-122"/>
            </a:endParaRP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1481138" y="18430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43BF5B"/>
                </a:solidFill>
                <a:latin typeface="Arial" charset="0"/>
              </a:rPr>
              <a:t>……</a:t>
            </a:r>
          </a:p>
        </p:txBody>
      </p:sp>
      <p:sp>
        <p:nvSpPr>
          <p:cNvPr id="42008" name="Line 24"/>
          <p:cNvSpPr>
            <a:spLocks noChangeShapeType="1"/>
          </p:cNvSpPr>
          <p:nvPr/>
        </p:nvSpPr>
        <p:spPr bwMode="auto">
          <a:xfrm flipV="1">
            <a:off x="228600" y="30480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09" name="Line 25"/>
          <p:cNvSpPr>
            <a:spLocks noChangeShapeType="1"/>
          </p:cNvSpPr>
          <p:nvPr/>
        </p:nvSpPr>
        <p:spPr bwMode="auto">
          <a:xfrm flipH="1">
            <a:off x="1879600" y="2397125"/>
            <a:ext cx="0" cy="42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0" name="Arc 26"/>
          <p:cNvSpPr>
            <a:spLocks/>
          </p:cNvSpPr>
          <p:nvPr/>
        </p:nvSpPr>
        <p:spPr bwMode="auto">
          <a:xfrm>
            <a:off x="1897063" y="2825750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1" name="Arc 27"/>
          <p:cNvSpPr>
            <a:spLocks/>
          </p:cNvSpPr>
          <p:nvPr/>
        </p:nvSpPr>
        <p:spPr bwMode="auto">
          <a:xfrm>
            <a:off x="1600200" y="2825750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2" name="Line 28"/>
          <p:cNvSpPr>
            <a:spLocks noChangeShapeType="1"/>
          </p:cNvSpPr>
          <p:nvPr/>
        </p:nvSpPr>
        <p:spPr bwMode="auto">
          <a:xfrm flipH="1">
            <a:off x="508000" y="2397125"/>
            <a:ext cx="0" cy="42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3" name="Arc 29"/>
          <p:cNvSpPr>
            <a:spLocks/>
          </p:cNvSpPr>
          <p:nvPr/>
        </p:nvSpPr>
        <p:spPr bwMode="auto">
          <a:xfrm>
            <a:off x="525463" y="2825750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4" name="Arc 30"/>
          <p:cNvSpPr>
            <a:spLocks/>
          </p:cNvSpPr>
          <p:nvPr/>
        </p:nvSpPr>
        <p:spPr bwMode="auto">
          <a:xfrm>
            <a:off x="228600" y="2825750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2819400" y="3411538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6" name="Line 32"/>
          <p:cNvSpPr>
            <a:spLocks noChangeShapeType="1"/>
          </p:cNvSpPr>
          <p:nvPr/>
        </p:nvSpPr>
        <p:spPr bwMode="auto">
          <a:xfrm>
            <a:off x="2819400" y="3876675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7" name="Line 33"/>
          <p:cNvSpPr>
            <a:spLocks noChangeShapeType="1"/>
          </p:cNvSpPr>
          <p:nvPr/>
        </p:nvSpPr>
        <p:spPr bwMode="auto">
          <a:xfrm>
            <a:off x="2819400" y="4291013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2819400" y="3352800"/>
            <a:ext cx="1389063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rgbClr val="DA1271"/>
                </a:solidFill>
                <a:latin typeface="宋体" charset="-122"/>
              </a:rPr>
              <a:t>冷藏车</a:t>
            </a:r>
          </a:p>
        </p:txBody>
      </p:sp>
      <p:sp>
        <p:nvSpPr>
          <p:cNvPr id="42019" name="Rectangle 35"/>
          <p:cNvSpPr>
            <a:spLocks noChangeArrowheads="1"/>
          </p:cNvSpPr>
          <p:nvPr/>
        </p:nvSpPr>
        <p:spPr bwMode="auto">
          <a:xfrm>
            <a:off x="2819400" y="3836988"/>
            <a:ext cx="99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rgbClr val="DA1271"/>
                </a:solidFill>
              </a:rPr>
              <a:t>……</a:t>
            </a:r>
            <a:endParaRPr kumimoji="1" lang="en-US" altLang="zh-CN" sz="3200">
              <a:solidFill>
                <a:srgbClr val="DA1271"/>
              </a:solidFill>
              <a:latin typeface="宋体" charset="-122"/>
            </a:endParaRPr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2819400" y="434022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DA1271"/>
                </a:solidFill>
                <a:latin typeface="Arial" charset="0"/>
              </a:rPr>
              <a:t>……</a:t>
            </a:r>
          </a:p>
        </p:txBody>
      </p:sp>
      <p:sp>
        <p:nvSpPr>
          <p:cNvPr id="42021" name="Line 37"/>
          <p:cNvSpPr>
            <a:spLocks noChangeShapeType="1"/>
          </p:cNvSpPr>
          <p:nvPr/>
        </p:nvSpPr>
        <p:spPr bwMode="auto">
          <a:xfrm>
            <a:off x="36322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3005138" y="949325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23" name="Line 39"/>
          <p:cNvSpPr>
            <a:spLocks noChangeShapeType="1"/>
          </p:cNvSpPr>
          <p:nvPr/>
        </p:nvSpPr>
        <p:spPr bwMode="auto">
          <a:xfrm>
            <a:off x="3005138" y="1414463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24" name="Line 40"/>
          <p:cNvSpPr>
            <a:spLocks noChangeShapeType="1"/>
          </p:cNvSpPr>
          <p:nvPr/>
        </p:nvSpPr>
        <p:spPr bwMode="auto">
          <a:xfrm>
            <a:off x="3005138" y="1828800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25" name="Rectangle 41"/>
          <p:cNvSpPr>
            <a:spLocks noChangeArrowheads="1"/>
          </p:cNvSpPr>
          <p:nvPr/>
        </p:nvSpPr>
        <p:spPr bwMode="auto">
          <a:xfrm>
            <a:off x="3005138" y="838200"/>
            <a:ext cx="10001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rgbClr val="DA1271"/>
                </a:solidFill>
                <a:latin typeface="宋体" charset="-122"/>
              </a:rPr>
              <a:t>汽车</a:t>
            </a:r>
          </a:p>
        </p:txBody>
      </p:sp>
      <p:sp>
        <p:nvSpPr>
          <p:cNvPr id="42026" name="Rectangle 42"/>
          <p:cNvSpPr>
            <a:spLocks noChangeArrowheads="1"/>
          </p:cNvSpPr>
          <p:nvPr/>
        </p:nvSpPr>
        <p:spPr bwMode="auto">
          <a:xfrm>
            <a:off x="3005138" y="1374775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rgbClr val="DA1271"/>
                </a:solidFill>
              </a:rPr>
              <a:t>……</a:t>
            </a:r>
            <a:endParaRPr kumimoji="1" lang="en-US" altLang="zh-CN" sz="3200">
              <a:solidFill>
                <a:srgbClr val="DA1271"/>
              </a:solidFill>
              <a:latin typeface="宋体" charset="-122"/>
            </a:endParaRPr>
          </a:p>
        </p:txBody>
      </p:sp>
      <p:sp>
        <p:nvSpPr>
          <p:cNvPr id="42027" name="Text Box 43"/>
          <p:cNvSpPr txBox="1">
            <a:spLocks noChangeArrowheads="1"/>
          </p:cNvSpPr>
          <p:nvPr/>
        </p:nvSpPr>
        <p:spPr bwMode="auto">
          <a:xfrm>
            <a:off x="3005138" y="187801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DA1271"/>
                </a:solidFill>
                <a:latin typeface="Arial" charset="0"/>
              </a:rPr>
              <a:t>……</a:t>
            </a:r>
          </a:p>
        </p:txBody>
      </p:sp>
      <p:sp>
        <p:nvSpPr>
          <p:cNvPr id="42028" name="Line 44"/>
          <p:cNvSpPr>
            <a:spLocks noChangeShapeType="1"/>
          </p:cNvSpPr>
          <p:nvPr/>
        </p:nvSpPr>
        <p:spPr bwMode="auto">
          <a:xfrm flipV="1">
            <a:off x="2895600" y="30480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29" name="Line 45"/>
          <p:cNvSpPr>
            <a:spLocks noChangeShapeType="1"/>
          </p:cNvSpPr>
          <p:nvPr/>
        </p:nvSpPr>
        <p:spPr bwMode="auto">
          <a:xfrm flipH="1">
            <a:off x="3175000" y="2397125"/>
            <a:ext cx="0" cy="42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0" name="Arc 46"/>
          <p:cNvSpPr>
            <a:spLocks/>
          </p:cNvSpPr>
          <p:nvPr/>
        </p:nvSpPr>
        <p:spPr bwMode="auto">
          <a:xfrm>
            <a:off x="3192463" y="2825750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1" name="Arc 47"/>
          <p:cNvSpPr>
            <a:spLocks/>
          </p:cNvSpPr>
          <p:nvPr/>
        </p:nvSpPr>
        <p:spPr bwMode="auto">
          <a:xfrm>
            <a:off x="2895600" y="2825750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4765675" y="3429000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3" name="Line 49"/>
          <p:cNvSpPr>
            <a:spLocks noChangeShapeType="1"/>
          </p:cNvSpPr>
          <p:nvPr/>
        </p:nvSpPr>
        <p:spPr bwMode="auto">
          <a:xfrm>
            <a:off x="4765675" y="3894138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4" name="Line 50"/>
          <p:cNvSpPr>
            <a:spLocks noChangeShapeType="1"/>
          </p:cNvSpPr>
          <p:nvPr/>
        </p:nvSpPr>
        <p:spPr bwMode="auto">
          <a:xfrm>
            <a:off x="4765675" y="4308475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4724400" y="3432175"/>
            <a:ext cx="1668463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rgbClr val="DA1271"/>
                </a:solidFill>
                <a:latin typeface="宋体" charset="-122"/>
              </a:rPr>
              <a:t>制冷设备</a:t>
            </a:r>
          </a:p>
        </p:txBody>
      </p:sp>
      <p:sp>
        <p:nvSpPr>
          <p:cNvPr id="42036" name="Rectangle 52"/>
          <p:cNvSpPr>
            <a:spLocks noChangeArrowheads="1"/>
          </p:cNvSpPr>
          <p:nvPr/>
        </p:nvSpPr>
        <p:spPr bwMode="auto">
          <a:xfrm>
            <a:off x="4765675" y="38544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rgbClr val="DA1271"/>
                </a:solidFill>
              </a:rPr>
              <a:t>……</a:t>
            </a:r>
            <a:endParaRPr kumimoji="1" lang="en-US" altLang="zh-CN" sz="3200">
              <a:solidFill>
                <a:srgbClr val="DA1271"/>
              </a:solidFill>
              <a:latin typeface="宋体" charset="-122"/>
            </a:endParaRPr>
          </a:p>
        </p:txBody>
      </p:sp>
      <p:sp>
        <p:nvSpPr>
          <p:cNvPr id="42037" name="Text Box 53"/>
          <p:cNvSpPr txBox="1">
            <a:spLocks noChangeArrowheads="1"/>
          </p:cNvSpPr>
          <p:nvPr/>
        </p:nvSpPr>
        <p:spPr bwMode="auto">
          <a:xfrm>
            <a:off x="4765675" y="43576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rgbClr val="DA1271"/>
                </a:solidFill>
                <a:latin typeface="Arial" charset="0"/>
              </a:rPr>
              <a:t>……</a:t>
            </a:r>
          </a:p>
        </p:txBody>
      </p:sp>
      <p:sp>
        <p:nvSpPr>
          <p:cNvPr id="42038" name="AutoShape 54"/>
          <p:cNvSpPr>
            <a:spLocks noChangeArrowheads="1"/>
          </p:cNvSpPr>
          <p:nvPr/>
        </p:nvSpPr>
        <p:spPr bwMode="auto">
          <a:xfrm rot="16200000" flipH="1">
            <a:off x="4302125" y="4020971"/>
            <a:ext cx="228600" cy="304800"/>
          </a:xfrm>
          <a:prstGeom prst="triangle">
            <a:avLst>
              <a:gd name="adj" fmla="val 5360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39" name="Line 55"/>
          <p:cNvSpPr>
            <a:spLocks noChangeShapeType="1"/>
          </p:cNvSpPr>
          <p:nvPr/>
        </p:nvSpPr>
        <p:spPr bwMode="auto">
          <a:xfrm>
            <a:off x="4046538" y="4191000"/>
            <a:ext cx="2174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40" name="Line 56"/>
          <p:cNvSpPr>
            <a:spLocks noChangeShapeType="1"/>
          </p:cNvSpPr>
          <p:nvPr/>
        </p:nvSpPr>
        <p:spPr bwMode="auto">
          <a:xfrm>
            <a:off x="4568825" y="4191000"/>
            <a:ext cx="196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41" name="Text Box 57"/>
          <p:cNvSpPr txBox="1">
            <a:spLocks noChangeArrowheads="1"/>
          </p:cNvSpPr>
          <p:nvPr/>
        </p:nvSpPr>
        <p:spPr bwMode="auto">
          <a:xfrm>
            <a:off x="214313" y="5226050"/>
            <a:ext cx="17922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rgbClr val="43BF5B"/>
                </a:solidFill>
                <a:latin typeface="宋体" charset="-122"/>
              </a:rPr>
              <a:t>仅用一般</a:t>
            </a:r>
          </a:p>
          <a:p>
            <a:pPr algn="l"/>
            <a:r>
              <a:rPr kumimoji="1" lang="en-US" altLang="zh-CN" sz="2800">
                <a:solidFill>
                  <a:srgbClr val="43BF5B"/>
                </a:solidFill>
                <a:latin typeface="宋体" charset="-122"/>
              </a:rPr>
              <a:t>-</a:t>
            </a:r>
            <a:r>
              <a:rPr kumimoji="1" lang="zh-CN" altLang="en-US" sz="2800">
                <a:solidFill>
                  <a:srgbClr val="43BF5B"/>
                </a:solidFill>
                <a:latin typeface="宋体" charset="-122"/>
              </a:rPr>
              <a:t>特殊结构</a:t>
            </a:r>
          </a:p>
        </p:txBody>
      </p:sp>
      <p:sp>
        <p:nvSpPr>
          <p:cNvPr id="42042" name="Text Box 58"/>
          <p:cNvSpPr txBox="1">
            <a:spLocks noChangeArrowheads="1"/>
          </p:cNvSpPr>
          <p:nvPr/>
        </p:nvSpPr>
        <p:spPr bwMode="auto">
          <a:xfrm>
            <a:off x="3689350" y="5233988"/>
            <a:ext cx="22780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 dirty="0">
                <a:solidFill>
                  <a:srgbClr val="DA1271"/>
                </a:solidFill>
                <a:latin typeface="宋体" charset="-122"/>
              </a:rPr>
              <a:t>两种结构</a:t>
            </a:r>
          </a:p>
          <a:p>
            <a:pPr algn="l"/>
            <a:r>
              <a:rPr kumimoji="1" lang="zh-CN" altLang="en-US" sz="2800" dirty="0">
                <a:solidFill>
                  <a:srgbClr val="DA1271"/>
                </a:solidFill>
                <a:latin typeface="宋体" charset="-122"/>
              </a:rPr>
              <a:t>同用</a:t>
            </a:r>
          </a:p>
        </p:txBody>
      </p:sp>
      <p:sp>
        <p:nvSpPr>
          <p:cNvPr id="42043" name="Rectangle 59"/>
          <p:cNvSpPr>
            <a:spLocks noChangeArrowheads="1"/>
          </p:cNvSpPr>
          <p:nvPr/>
        </p:nvSpPr>
        <p:spPr bwMode="auto">
          <a:xfrm>
            <a:off x="6934200" y="896938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44" name="Line 60"/>
          <p:cNvSpPr>
            <a:spLocks noChangeShapeType="1"/>
          </p:cNvSpPr>
          <p:nvPr/>
        </p:nvSpPr>
        <p:spPr bwMode="auto">
          <a:xfrm>
            <a:off x="6934200" y="1362075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45" name="Line 61"/>
          <p:cNvSpPr>
            <a:spLocks noChangeShapeType="1"/>
          </p:cNvSpPr>
          <p:nvPr/>
        </p:nvSpPr>
        <p:spPr bwMode="auto">
          <a:xfrm>
            <a:off x="6934200" y="1776413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46" name="Rectangle 62"/>
          <p:cNvSpPr>
            <a:spLocks noChangeArrowheads="1"/>
          </p:cNvSpPr>
          <p:nvPr/>
        </p:nvSpPr>
        <p:spPr bwMode="auto">
          <a:xfrm>
            <a:off x="6934200" y="838200"/>
            <a:ext cx="1389063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宋体" charset="-122"/>
              </a:rPr>
              <a:t>冷藏车</a:t>
            </a:r>
          </a:p>
        </p:txBody>
      </p:sp>
      <p:sp>
        <p:nvSpPr>
          <p:cNvPr id="42047" name="Rectangle 63"/>
          <p:cNvSpPr>
            <a:spLocks noChangeArrowheads="1"/>
          </p:cNvSpPr>
          <p:nvPr/>
        </p:nvSpPr>
        <p:spPr bwMode="auto">
          <a:xfrm>
            <a:off x="6934200" y="1322388"/>
            <a:ext cx="99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2"/>
                </a:solidFill>
              </a:rPr>
              <a:t>……</a:t>
            </a:r>
            <a:endParaRPr kumimoji="1" lang="en-US" altLang="zh-CN" sz="3200">
              <a:solidFill>
                <a:schemeClr val="tx2"/>
              </a:solidFill>
              <a:latin typeface="宋体" charset="-122"/>
            </a:endParaRPr>
          </a:p>
        </p:txBody>
      </p:sp>
      <p:sp>
        <p:nvSpPr>
          <p:cNvPr id="42048" name="Text Box 64"/>
          <p:cNvSpPr txBox="1">
            <a:spLocks noChangeArrowheads="1"/>
          </p:cNvSpPr>
          <p:nvPr/>
        </p:nvSpPr>
        <p:spPr bwMode="auto">
          <a:xfrm>
            <a:off x="6934200" y="1825625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2"/>
                </a:solidFill>
                <a:latin typeface="Arial" charset="0"/>
              </a:rPr>
              <a:t>……</a:t>
            </a:r>
          </a:p>
        </p:txBody>
      </p:sp>
      <p:sp>
        <p:nvSpPr>
          <p:cNvPr id="42049" name="Rectangle 65"/>
          <p:cNvSpPr>
            <a:spLocks noChangeArrowheads="1"/>
          </p:cNvSpPr>
          <p:nvPr/>
        </p:nvSpPr>
        <p:spPr bwMode="auto">
          <a:xfrm>
            <a:off x="6324600" y="3463925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50" name="Line 66"/>
          <p:cNvSpPr>
            <a:spLocks noChangeShapeType="1"/>
          </p:cNvSpPr>
          <p:nvPr/>
        </p:nvSpPr>
        <p:spPr bwMode="auto">
          <a:xfrm>
            <a:off x="6324600" y="3929063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51" name="Line 67"/>
          <p:cNvSpPr>
            <a:spLocks noChangeShapeType="1"/>
          </p:cNvSpPr>
          <p:nvPr/>
        </p:nvSpPr>
        <p:spPr bwMode="auto">
          <a:xfrm>
            <a:off x="6324600" y="4343400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52" name="Rectangle 68"/>
          <p:cNvSpPr>
            <a:spLocks noChangeArrowheads="1"/>
          </p:cNvSpPr>
          <p:nvPr/>
        </p:nvSpPr>
        <p:spPr bwMode="auto">
          <a:xfrm>
            <a:off x="6324600" y="3352800"/>
            <a:ext cx="10001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2"/>
                </a:solidFill>
                <a:latin typeface="宋体" charset="-122"/>
              </a:rPr>
              <a:t>汽车</a:t>
            </a:r>
          </a:p>
        </p:txBody>
      </p:sp>
      <p:sp>
        <p:nvSpPr>
          <p:cNvPr id="42053" name="Rectangle 69"/>
          <p:cNvSpPr>
            <a:spLocks noChangeArrowheads="1"/>
          </p:cNvSpPr>
          <p:nvPr/>
        </p:nvSpPr>
        <p:spPr bwMode="auto">
          <a:xfrm>
            <a:off x="6324600" y="3889375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2"/>
                </a:solidFill>
              </a:rPr>
              <a:t>……</a:t>
            </a:r>
            <a:endParaRPr kumimoji="1" lang="en-US" altLang="zh-CN" sz="3200">
              <a:solidFill>
                <a:schemeClr val="tx2"/>
              </a:solidFill>
              <a:latin typeface="宋体" charset="-122"/>
            </a:endParaRPr>
          </a:p>
        </p:txBody>
      </p:sp>
      <p:sp>
        <p:nvSpPr>
          <p:cNvPr id="42054" name="Text Box 70"/>
          <p:cNvSpPr txBox="1">
            <a:spLocks noChangeArrowheads="1"/>
          </p:cNvSpPr>
          <p:nvPr/>
        </p:nvSpPr>
        <p:spPr bwMode="auto">
          <a:xfrm>
            <a:off x="6324600" y="439261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2"/>
                </a:solidFill>
                <a:latin typeface="Arial" charset="0"/>
              </a:rPr>
              <a:t>……</a:t>
            </a:r>
          </a:p>
        </p:txBody>
      </p:sp>
      <p:sp>
        <p:nvSpPr>
          <p:cNvPr id="42055" name="Rectangle 71"/>
          <p:cNvSpPr>
            <a:spLocks noChangeArrowheads="1"/>
          </p:cNvSpPr>
          <p:nvPr/>
        </p:nvSpPr>
        <p:spPr bwMode="auto">
          <a:xfrm>
            <a:off x="7805738" y="3429000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56" name="Line 72"/>
          <p:cNvSpPr>
            <a:spLocks noChangeShapeType="1"/>
          </p:cNvSpPr>
          <p:nvPr/>
        </p:nvSpPr>
        <p:spPr bwMode="auto">
          <a:xfrm>
            <a:off x="7805738" y="3894138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57" name="Line 73"/>
          <p:cNvSpPr>
            <a:spLocks noChangeShapeType="1"/>
          </p:cNvSpPr>
          <p:nvPr/>
        </p:nvSpPr>
        <p:spPr bwMode="auto">
          <a:xfrm>
            <a:off x="7805738" y="4308475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58" name="Rectangle 74"/>
          <p:cNvSpPr>
            <a:spLocks noChangeArrowheads="1"/>
          </p:cNvSpPr>
          <p:nvPr/>
        </p:nvSpPr>
        <p:spPr bwMode="auto">
          <a:xfrm>
            <a:off x="7772400" y="3411538"/>
            <a:ext cx="1690688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400">
                <a:solidFill>
                  <a:schemeClr val="tx2"/>
                </a:solidFill>
                <a:latin typeface="宋体" charset="-122"/>
              </a:rPr>
              <a:t>制冷设备</a:t>
            </a:r>
          </a:p>
        </p:txBody>
      </p:sp>
      <p:sp>
        <p:nvSpPr>
          <p:cNvPr id="42059" name="Rectangle 75"/>
          <p:cNvSpPr>
            <a:spLocks noChangeArrowheads="1"/>
          </p:cNvSpPr>
          <p:nvPr/>
        </p:nvSpPr>
        <p:spPr bwMode="auto">
          <a:xfrm>
            <a:off x="7805738" y="385445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2"/>
                </a:solidFill>
              </a:rPr>
              <a:t>……</a:t>
            </a:r>
            <a:endParaRPr kumimoji="1" lang="en-US" altLang="zh-CN" sz="3200">
              <a:solidFill>
                <a:schemeClr val="tx2"/>
              </a:solidFill>
              <a:latin typeface="宋体" charset="-122"/>
            </a:endParaRPr>
          </a:p>
        </p:txBody>
      </p:sp>
      <p:sp>
        <p:nvSpPr>
          <p:cNvPr id="42060" name="Text Box 76"/>
          <p:cNvSpPr txBox="1">
            <a:spLocks noChangeArrowheads="1"/>
          </p:cNvSpPr>
          <p:nvPr/>
        </p:nvSpPr>
        <p:spPr bwMode="auto">
          <a:xfrm>
            <a:off x="7805738" y="435768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2"/>
                </a:solidFill>
                <a:latin typeface="Arial" charset="0"/>
              </a:rPr>
              <a:t>……</a:t>
            </a:r>
          </a:p>
        </p:txBody>
      </p:sp>
      <p:sp>
        <p:nvSpPr>
          <p:cNvPr id="42061" name="Text Box 77"/>
          <p:cNvSpPr txBox="1">
            <a:spLocks noChangeArrowheads="1"/>
          </p:cNvSpPr>
          <p:nvPr/>
        </p:nvSpPr>
        <p:spPr bwMode="auto">
          <a:xfrm>
            <a:off x="6629400" y="5233988"/>
            <a:ext cx="17922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2"/>
                </a:solidFill>
                <a:latin typeface="宋体" charset="-122"/>
              </a:rPr>
              <a:t>仅用整体</a:t>
            </a:r>
          </a:p>
          <a:p>
            <a:pPr algn="l"/>
            <a:r>
              <a:rPr kumimoji="1" lang="en-US" altLang="zh-CN" sz="2800">
                <a:solidFill>
                  <a:schemeClr val="tx2"/>
                </a:solidFill>
                <a:latin typeface="宋体" charset="-122"/>
              </a:rPr>
              <a:t>-</a:t>
            </a:r>
            <a:r>
              <a:rPr kumimoji="1" lang="zh-CN" altLang="en-US" sz="2800">
                <a:solidFill>
                  <a:schemeClr val="tx2"/>
                </a:solidFill>
                <a:latin typeface="宋体" charset="-122"/>
              </a:rPr>
              <a:t>部分结构</a:t>
            </a:r>
          </a:p>
        </p:txBody>
      </p:sp>
      <p:sp>
        <p:nvSpPr>
          <p:cNvPr id="42062" name="Line 78"/>
          <p:cNvSpPr>
            <a:spLocks noChangeShapeType="1"/>
          </p:cNvSpPr>
          <p:nvPr/>
        </p:nvSpPr>
        <p:spPr bwMode="auto">
          <a:xfrm>
            <a:off x="68580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63" name="Line 79"/>
          <p:cNvSpPr>
            <a:spLocks noChangeShapeType="1"/>
          </p:cNvSpPr>
          <p:nvPr/>
        </p:nvSpPr>
        <p:spPr bwMode="auto">
          <a:xfrm>
            <a:off x="8458200" y="30480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64" name="Line 80"/>
          <p:cNvSpPr>
            <a:spLocks noChangeShapeType="1"/>
          </p:cNvSpPr>
          <p:nvPr/>
        </p:nvSpPr>
        <p:spPr bwMode="auto">
          <a:xfrm>
            <a:off x="6858000" y="3060700"/>
            <a:ext cx="46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65" name="Line 81"/>
          <p:cNvSpPr>
            <a:spLocks noChangeShapeType="1"/>
          </p:cNvSpPr>
          <p:nvPr/>
        </p:nvSpPr>
        <p:spPr bwMode="auto">
          <a:xfrm flipV="1">
            <a:off x="7927975" y="3048000"/>
            <a:ext cx="530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66" name="AutoShape 82"/>
          <p:cNvSpPr>
            <a:spLocks noChangeArrowheads="1"/>
          </p:cNvSpPr>
          <p:nvPr/>
        </p:nvSpPr>
        <p:spPr bwMode="auto">
          <a:xfrm flipH="1">
            <a:off x="7133710" y="2743200"/>
            <a:ext cx="228600" cy="304800"/>
          </a:xfrm>
          <a:prstGeom prst="triangle">
            <a:avLst>
              <a:gd name="adj" fmla="val 5360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67" name="AutoShape 83"/>
          <p:cNvSpPr>
            <a:spLocks noChangeArrowheads="1"/>
          </p:cNvSpPr>
          <p:nvPr/>
        </p:nvSpPr>
        <p:spPr bwMode="auto">
          <a:xfrm flipH="1">
            <a:off x="7812360" y="2743200"/>
            <a:ext cx="228600" cy="304800"/>
          </a:xfrm>
          <a:prstGeom prst="triangle">
            <a:avLst>
              <a:gd name="adj" fmla="val 53602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68" name="Line 84"/>
          <p:cNvSpPr>
            <a:spLocks noChangeShapeType="1"/>
          </p:cNvSpPr>
          <p:nvPr/>
        </p:nvSpPr>
        <p:spPr bwMode="auto">
          <a:xfrm>
            <a:off x="7219950" y="2344738"/>
            <a:ext cx="0" cy="398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69" name="Line 85"/>
          <p:cNvSpPr>
            <a:spLocks noChangeShapeType="1"/>
          </p:cNvSpPr>
          <p:nvPr/>
        </p:nvSpPr>
        <p:spPr bwMode="auto">
          <a:xfrm>
            <a:off x="7927975" y="2344738"/>
            <a:ext cx="0" cy="398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76200"/>
            <a:ext cx="9067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>
                <a:latin typeface="宋体" charset="-122"/>
              </a:rPr>
              <a:t>用整体</a:t>
            </a:r>
            <a:r>
              <a:rPr lang="en-US" altLang="zh-CN" sz="2800">
                <a:latin typeface="宋体" charset="-122"/>
              </a:rPr>
              <a:t>-</a:t>
            </a:r>
            <a:r>
              <a:rPr lang="zh-CN" altLang="en-US" sz="2800">
                <a:latin typeface="宋体" charset="-122"/>
              </a:rPr>
              <a:t>部分结构实现复用</a:t>
            </a:r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6858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52400" y="3429000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152400" y="3894138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152400" y="4308475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287338" y="3370263"/>
            <a:ext cx="138906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车床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38138" y="3827463"/>
            <a:ext cx="99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338138" y="43307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785938" y="949325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1785938" y="1414463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0" name="Line 12"/>
          <p:cNvSpPr>
            <a:spLocks noChangeShapeType="1"/>
          </p:cNvSpPr>
          <p:nvPr/>
        </p:nvSpPr>
        <p:spPr bwMode="auto">
          <a:xfrm>
            <a:off x="1785938" y="1828800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1785938" y="838200"/>
            <a:ext cx="1000125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机床</a:t>
            </a:r>
          </a:p>
        </p:txBody>
      </p:sp>
      <p:sp>
        <p:nvSpPr>
          <p:cNvPr id="43022" name="Rectangle 14"/>
          <p:cNvSpPr>
            <a:spLocks noChangeArrowheads="1"/>
          </p:cNvSpPr>
          <p:nvPr/>
        </p:nvSpPr>
        <p:spPr bwMode="auto">
          <a:xfrm>
            <a:off x="1901825" y="129540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1924050" y="17526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3024" name="Line 16"/>
          <p:cNvSpPr>
            <a:spLocks noChangeShapeType="1"/>
          </p:cNvSpPr>
          <p:nvPr/>
        </p:nvSpPr>
        <p:spPr bwMode="auto">
          <a:xfrm flipV="1">
            <a:off x="685800" y="3048000"/>
            <a:ext cx="3276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5" name="Line 17"/>
          <p:cNvSpPr>
            <a:spLocks noChangeShapeType="1"/>
          </p:cNvSpPr>
          <p:nvPr/>
        </p:nvSpPr>
        <p:spPr bwMode="auto">
          <a:xfrm flipH="1">
            <a:off x="2370138" y="2397125"/>
            <a:ext cx="0" cy="428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6" name="Arc 18"/>
          <p:cNvSpPr>
            <a:spLocks/>
          </p:cNvSpPr>
          <p:nvPr/>
        </p:nvSpPr>
        <p:spPr bwMode="auto">
          <a:xfrm>
            <a:off x="2387600" y="2825750"/>
            <a:ext cx="298450" cy="222250"/>
          </a:xfrm>
          <a:custGeom>
            <a:avLst/>
            <a:gdLst>
              <a:gd name="T0" fmla="*/ 0 w 21600"/>
              <a:gd name="T1" fmla="*/ 0 h 21600"/>
              <a:gd name="T2" fmla="*/ 298450 w 21600"/>
              <a:gd name="T3" fmla="*/ 222250 h 21600"/>
              <a:gd name="T4" fmla="*/ 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7" name="Arc 19"/>
          <p:cNvSpPr>
            <a:spLocks/>
          </p:cNvSpPr>
          <p:nvPr/>
        </p:nvSpPr>
        <p:spPr bwMode="auto">
          <a:xfrm>
            <a:off x="2090738" y="2825750"/>
            <a:ext cx="298450" cy="222250"/>
          </a:xfrm>
          <a:custGeom>
            <a:avLst/>
            <a:gdLst>
              <a:gd name="T0" fmla="*/ 0 w 21600"/>
              <a:gd name="T1" fmla="*/ 222250 h 21600"/>
              <a:gd name="T2" fmla="*/ 296861 w 21600"/>
              <a:gd name="T3" fmla="*/ 0 h 21600"/>
              <a:gd name="T4" fmla="*/ 298450 w 21600"/>
              <a:gd name="T5" fmla="*/ 2222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1676400" y="3411538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>
            <a:off x="1676400" y="3886200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1676400" y="4343400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1" name="Rectangle 23"/>
          <p:cNvSpPr>
            <a:spLocks noChangeArrowheads="1"/>
          </p:cNvSpPr>
          <p:nvPr/>
        </p:nvSpPr>
        <p:spPr bwMode="auto">
          <a:xfrm>
            <a:off x="1811338" y="3352800"/>
            <a:ext cx="1389062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刨床</a:t>
            </a: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1862138" y="381000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1862138" y="431323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3034" name="Line 26"/>
          <p:cNvSpPr>
            <a:spLocks noChangeShapeType="1"/>
          </p:cNvSpPr>
          <p:nvPr/>
        </p:nvSpPr>
        <p:spPr bwMode="auto">
          <a:xfrm>
            <a:off x="23622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5" name="Rectangle 27"/>
          <p:cNvSpPr>
            <a:spLocks noChangeArrowheads="1"/>
          </p:cNvSpPr>
          <p:nvPr/>
        </p:nvSpPr>
        <p:spPr bwMode="auto">
          <a:xfrm>
            <a:off x="5621338" y="896938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6" name="Line 28"/>
          <p:cNvSpPr>
            <a:spLocks noChangeShapeType="1"/>
          </p:cNvSpPr>
          <p:nvPr/>
        </p:nvSpPr>
        <p:spPr bwMode="auto">
          <a:xfrm>
            <a:off x="5621338" y="1362075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5621338" y="1776413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5621338" y="838200"/>
            <a:ext cx="1389062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起重机</a:t>
            </a:r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5768975" y="121920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3040" name="Text Box 32"/>
          <p:cNvSpPr txBox="1">
            <a:spLocks noChangeArrowheads="1"/>
          </p:cNvSpPr>
          <p:nvPr/>
        </p:nvSpPr>
        <p:spPr bwMode="auto">
          <a:xfrm>
            <a:off x="5768975" y="172243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3041" name="Rectangle 33"/>
          <p:cNvSpPr>
            <a:spLocks noChangeArrowheads="1"/>
          </p:cNvSpPr>
          <p:nvPr/>
        </p:nvSpPr>
        <p:spPr bwMode="auto">
          <a:xfrm>
            <a:off x="6324600" y="3463925"/>
            <a:ext cx="1262063" cy="14478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42" name="Line 34"/>
          <p:cNvSpPr>
            <a:spLocks noChangeShapeType="1"/>
          </p:cNvSpPr>
          <p:nvPr/>
        </p:nvSpPr>
        <p:spPr bwMode="auto">
          <a:xfrm>
            <a:off x="6324600" y="3929063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43" name="Line 35"/>
          <p:cNvSpPr>
            <a:spLocks noChangeShapeType="1"/>
          </p:cNvSpPr>
          <p:nvPr/>
        </p:nvSpPr>
        <p:spPr bwMode="auto">
          <a:xfrm>
            <a:off x="6324600" y="4343400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44" name="Rectangle 36"/>
          <p:cNvSpPr>
            <a:spLocks noChangeArrowheads="1"/>
          </p:cNvSpPr>
          <p:nvPr/>
        </p:nvSpPr>
        <p:spPr bwMode="auto">
          <a:xfrm>
            <a:off x="6240463" y="3352800"/>
            <a:ext cx="153193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folHlink"/>
                </a:solidFill>
                <a:latin typeface="宋体" charset="-122"/>
              </a:rPr>
              <a:t>电动机</a:t>
            </a:r>
          </a:p>
        </p:txBody>
      </p:sp>
      <p:sp>
        <p:nvSpPr>
          <p:cNvPr id="43045" name="Rectangle 37"/>
          <p:cNvSpPr>
            <a:spLocks noChangeArrowheads="1"/>
          </p:cNvSpPr>
          <p:nvPr/>
        </p:nvSpPr>
        <p:spPr bwMode="auto">
          <a:xfrm>
            <a:off x="6477000" y="381000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folHlink"/>
                </a:solidFill>
              </a:rPr>
              <a:t>……</a:t>
            </a:r>
            <a:endParaRPr kumimoji="1" lang="en-US" altLang="zh-CN" sz="3200">
              <a:solidFill>
                <a:schemeClr val="folHlink"/>
              </a:solidFill>
              <a:latin typeface="宋体" charset="-122"/>
            </a:endParaRPr>
          </a:p>
        </p:txBody>
      </p: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6496050" y="4392613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folHlink"/>
                </a:solidFill>
                <a:latin typeface="Arial" charset="0"/>
              </a:rPr>
              <a:t>……</a:t>
            </a:r>
          </a:p>
        </p:txBody>
      </p:sp>
      <p:sp>
        <p:nvSpPr>
          <p:cNvPr id="43047" name="Line 39"/>
          <p:cNvSpPr>
            <a:spLocks noChangeShapeType="1"/>
          </p:cNvSpPr>
          <p:nvPr/>
        </p:nvSpPr>
        <p:spPr bwMode="auto">
          <a:xfrm>
            <a:off x="65532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48" name="Line 40"/>
          <p:cNvSpPr>
            <a:spLocks noChangeShapeType="1"/>
          </p:cNvSpPr>
          <p:nvPr/>
        </p:nvSpPr>
        <p:spPr bwMode="auto">
          <a:xfrm flipH="1">
            <a:off x="7924800" y="3048000"/>
            <a:ext cx="3175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49" name="Line 41"/>
          <p:cNvSpPr>
            <a:spLocks noChangeShapeType="1"/>
          </p:cNvSpPr>
          <p:nvPr/>
        </p:nvSpPr>
        <p:spPr bwMode="auto">
          <a:xfrm flipV="1">
            <a:off x="7315200" y="3200400"/>
            <a:ext cx="612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50" name="Line 42"/>
          <p:cNvSpPr>
            <a:spLocks noChangeShapeType="1"/>
          </p:cNvSpPr>
          <p:nvPr/>
        </p:nvSpPr>
        <p:spPr bwMode="auto">
          <a:xfrm>
            <a:off x="6534150" y="2344738"/>
            <a:ext cx="0" cy="398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51" name="Line 43"/>
          <p:cNvSpPr>
            <a:spLocks noChangeShapeType="1"/>
          </p:cNvSpPr>
          <p:nvPr/>
        </p:nvSpPr>
        <p:spPr bwMode="auto">
          <a:xfrm>
            <a:off x="7927975" y="2344738"/>
            <a:ext cx="0" cy="398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52" name="Line 44"/>
          <p:cNvSpPr>
            <a:spLocks noChangeShapeType="1"/>
          </p:cNvSpPr>
          <p:nvPr/>
        </p:nvSpPr>
        <p:spPr bwMode="auto">
          <a:xfrm>
            <a:off x="3962400" y="306070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53" name="Rectangle 45"/>
          <p:cNvSpPr>
            <a:spLocks noChangeArrowheads="1"/>
          </p:cNvSpPr>
          <p:nvPr/>
        </p:nvSpPr>
        <p:spPr bwMode="auto">
          <a:xfrm>
            <a:off x="3124200" y="3429000"/>
            <a:ext cx="1262063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54" name="Line 46"/>
          <p:cNvSpPr>
            <a:spLocks noChangeShapeType="1"/>
          </p:cNvSpPr>
          <p:nvPr/>
        </p:nvSpPr>
        <p:spPr bwMode="auto">
          <a:xfrm>
            <a:off x="3124200" y="3894138"/>
            <a:ext cx="1227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55" name="Line 47"/>
          <p:cNvSpPr>
            <a:spLocks noChangeShapeType="1"/>
          </p:cNvSpPr>
          <p:nvPr/>
        </p:nvSpPr>
        <p:spPr bwMode="auto">
          <a:xfrm>
            <a:off x="3124200" y="4343400"/>
            <a:ext cx="1262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56" name="Rectangle 48"/>
          <p:cNvSpPr>
            <a:spLocks noChangeArrowheads="1"/>
          </p:cNvSpPr>
          <p:nvPr/>
        </p:nvSpPr>
        <p:spPr bwMode="auto">
          <a:xfrm>
            <a:off x="3259138" y="3370263"/>
            <a:ext cx="138906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钻床</a:t>
            </a:r>
          </a:p>
        </p:txBody>
      </p:sp>
      <p:sp>
        <p:nvSpPr>
          <p:cNvPr id="43057" name="Rectangle 49"/>
          <p:cNvSpPr>
            <a:spLocks noChangeArrowheads="1"/>
          </p:cNvSpPr>
          <p:nvPr/>
        </p:nvSpPr>
        <p:spPr bwMode="auto">
          <a:xfrm>
            <a:off x="3309938" y="3827463"/>
            <a:ext cx="99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3058" name="Text Box 50"/>
          <p:cNvSpPr txBox="1">
            <a:spLocks noChangeArrowheads="1"/>
          </p:cNvSpPr>
          <p:nvPr/>
        </p:nvSpPr>
        <p:spPr bwMode="auto">
          <a:xfrm>
            <a:off x="3309938" y="4330700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3059" name="Rectangle 51"/>
          <p:cNvSpPr>
            <a:spLocks noChangeArrowheads="1"/>
          </p:cNvSpPr>
          <p:nvPr/>
        </p:nvSpPr>
        <p:spPr bwMode="auto">
          <a:xfrm>
            <a:off x="7469188" y="896938"/>
            <a:ext cx="1262062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60" name="Line 52"/>
          <p:cNvSpPr>
            <a:spLocks noChangeShapeType="1"/>
          </p:cNvSpPr>
          <p:nvPr/>
        </p:nvSpPr>
        <p:spPr bwMode="auto">
          <a:xfrm>
            <a:off x="7469188" y="1362075"/>
            <a:ext cx="1227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61" name="Line 53"/>
          <p:cNvSpPr>
            <a:spLocks noChangeShapeType="1"/>
          </p:cNvSpPr>
          <p:nvPr/>
        </p:nvSpPr>
        <p:spPr bwMode="auto">
          <a:xfrm>
            <a:off x="7469188" y="1776413"/>
            <a:ext cx="12620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auto">
          <a:xfrm>
            <a:off x="7469188" y="838200"/>
            <a:ext cx="1389062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pPr algn="l" eaLnBrk="0" hangingPunct="0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送料车</a:t>
            </a:r>
          </a:p>
        </p:txBody>
      </p:sp>
      <p:sp>
        <p:nvSpPr>
          <p:cNvPr id="43063" name="Rectangle 55"/>
          <p:cNvSpPr>
            <a:spLocks noChangeArrowheads="1"/>
          </p:cNvSpPr>
          <p:nvPr/>
        </p:nvSpPr>
        <p:spPr bwMode="auto">
          <a:xfrm>
            <a:off x="7616825" y="1219200"/>
            <a:ext cx="9937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kumimoji="1" lang="en-US" altLang="zh-CN" sz="3200">
                <a:solidFill>
                  <a:schemeClr val="tx1"/>
                </a:solidFill>
              </a:rPr>
              <a:t>……</a:t>
            </a:r>
            <a:endParaRPr kumimoji="1" lang="en-US" altLang="zh-CN" sz="320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3064" name="Text Box 56"/>
          <p:cNvSpPr txBox="1">
            <a:spLocks noChangeArrowheads="1"/>
          </p:cNvSpPr>
          <p:nvPr/>
        </p:nvSpPr>
        <p:spPr bwMode="auto">
          <a:xfrm>
            <a:off x="7616825" y="1722438"/>
            <a:ext cx="895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2800">
                <a:solidFill>
                  <a:schemeClr val="tx1"/>
                </a:solidFill>
                <a:latin typeface="Arial" charset="0"/>
              </a:rPr>
              <a:t>……</a:t>
            </a:r>
          </a:p>
        </p:txBody>
      </p:sp>
      <p:sp>
        <p:nvSpPr>
          <p:cNvPr id="43065" name="Line 57"/>
          <p:cNvSpPr>
            <a:spLocks noChangeShapeType="1"/>
          </p:cNvSpPr>
          <p:nvPr/>
        </p:nvSpPr>
        <p:spPr bwMode="auto">
          <a:xfrm flipH="1">
            <a:off x="7315200" y="3200400"/>
            <a:ext cx="3175" cy="263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66" name="Line 58"/>
          <p:cNvSpPr>
            <a:spLocks noChangeShapeType="1"/>
          </p:cNvSpPr>
          <p:nvPr/>
        </p:nvSpPr>
        <p:spPr bwMode="auto">
          <a:xfrm>
            <a:off x="3048000" y="2057400"/>
            <a:ext cx="1885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67" name="Line 59"/>
          <p:cNvSpPr>
            <a:spLocks noChangeShapeType="1"/>
          </p:cNvSpPr>
          <p:nvPr/>
        </p:nvSpPr>
        <p:spPr bwMode="auto">
          <a:xfrm flipH="1">
            <a:off x="4933950" y="2743200"/>
            <a:ext cx="0" cy="1371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68" name="Line 60"/>
          <p:cNvSpPr>
            <a:spLocks noChangeShapeType="1"/>
          </p:cNvSpPr>
          <p:nvPr/>
        </p:nvSpPr>
        <p:spPr bwMode="auto">
          <a:xfrm>
            <a:off x="4933950" y="2057400"/>
            <a:ext cx="0" cy="3984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69" name="Line 61"/>
          <p:cNvSpPr>
            <a:spLocks noChangeShapeType="1"/>
          </p:cNvSpPr>
          <p:nvPr/>
        </p:nvSpPr>
        <p:spPr bwMode="auto">
          <a:xfrm>
            <a:off x="4953000" y="4114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70" name="AutoShape 62"/>
          <p:cNvSpPr>
            <a:spLocks noChangeArrowheads="1"/>
          </p:cNvSpPr>
          <p:nvPr/>
        </p:nvSpPr>
        <p:spPr bwMode="auto">
          <a:xfrm>
            <a:off x="4787900" y="2420938"/>
            <a:ext cx="287338" cy="360362"/>
          </a:xfrm>
          <a:prstGeom prst="diamond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43071" name="AutoShape 63"/>
          <p:cNvSpPr>
            <a:spLocks noChangeArrowheads="1"/>
          </p:cNvSpPr>
          <p:nvPr/>
        </p:nvSpPr>
        <p:spPr bwMode="auto">
          <a:xfrm>
            <a:off x="6399213" y="2708275"/>
            <a:ext cx="287337" cy="360363"/>
          </a:xfrm>
          <a:prstGeom prst="diamond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43072" name="AutoShape 64"/>
          <p:cNvSpPr>
            <a:spLocks noChangeArrowheads="1"/>
          </p:cNvSpPr>
          <p:nvPr/>
        </p:nvSpPr>
        <p:spPr bwMode="auto">
          <a:xfrm>
            <a:off x="7767638" y="2708275"/>
            <a:ext cx="287337" cy="360363"/>
          </a:xfrm>
          <a:prstGeom prst="diamond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76200" y="1403350"/>
            <a:ext cx="906780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4300" dirty="0">
              <a:solidFill>
                <a:srgbClr val="FFFF66"/>
              </a:solidFill>
              <a:latin typeface="Verdana" pitchFamily="34" charset="0"/>
              <a:cs typeface="Times New Roman" pitchFamily="18" charset="0"/>
            </a:endParaRP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300" dirty="0">
                <a:solidFill>
                  <a:schemeClr val="tx1"/>
                </a:solidFill>
                <a:latin typeface="宋体" charset="-122"/>
              </a:rPr>
              <a:t> </a:t>
            </a:r>
            <a:r>
              <a:rPr lang="zh-CN" altLang="en-US" sz="3400" dirty="0">
                <a:solidFill>
                  <a:schemeClr val="tx1"/>
                </a:solidFill>
                <a:latin typeface="宋体" charset="-122"/>
              </a:rPr>
              <a:t>分析和认识对象之间在</a:t>
            </a:r>
            <a:r>
              <a:rPr lang="zh-CN" altLang="en-US" sz="3400" dirty="0">
                <a:solidFill>
                  <a:srgbClr val="0000FF"/>
                </a:solidFill>
                <a:latin typeface="宋体" charset="-122"/>
              </a:rPr>
              <a:t>行为上</a:t>
            </a:r>
            <a:r>
              <a:rPr lang="zh-CN" altLang="en-US" sz="3400" dirty="0">
                <a:solidFill>
                  <a:schemeClr val="tx1"/>
                </a:solidFill>
                <a:latin typeface="宋体" charset="-122"/>
              </a:rPr>
              <a:t>的往来关系</a:t>
            </a:r>
            <a:endParaRPr lang="zh-CN" altLang="en-US" sz="4300" noProof="1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611188" y="458788"/>
            <a:ext cx="50958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结构连接中的消息传递</a:t>
            </a:r>
          </a:p>
        </p:txBody>
      </p:sp>
    </p:spTree>
  </p:cSld>
  <p:clrMapOvr>
    <a:masterClrMapping/>
  </p:clrMapOvr>
  <p:transition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76200"/>
            <a:ext cx="90678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>
                <a:latin typeface="宋体" charset="-122"/>
              </a:rPr>
              <a:t>顺序系统中的消息传递</a:t>
            </a: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4300" noProof="1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45059" name="AutoShape 3"/>
          <p:cNvSpPr>
            <a:spLocks noChangeArrowheads="1"/>
          </p:cNvSpPr>
          <p:nvPr/>
        </p:nvSpPr>
        <p:spPr bwMode="auto">
          <a:xfrm>
            <a:off x="1066800" y="1524000"/>
            <a:ext cx="1981200" cy="23622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66800" y="1524000"/>
            <a:ext cx="2051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主动对象</a:t>
            </a:r>
            <a:r>
              <a:rPr kumimoji="1" lang="en-US" altLang="zh-CN" sz="32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828800" y="2332038"/>
            <a:ext cx="838200" cy="1249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905000" y="2209800"/>
            <a:ext cx="387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3600" b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>
            <a:off x="3581400" y="1905000"/>
            <a:ext cx="1981200" cy="23622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581400" y="1905000"/>
            <a:ext cx="2051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被动对象</a:t>
            </a:r>
            <a:r>
              <a:rPr kumimoji="1" lang="en-US" altLang="zh-CN" sz="320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4419600" y="2713038"/>
            <a:ext cx="838200" cy="1249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4419600" y="2590800"/>
            <a:ext cx="41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3600" b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45067" name="AutoShape 11"/>
          <p:cNvSpPr>
            <a:spLocks noChangeArrowheads="1"/>
          </p:cNvSpPr>
          <p:nvPr/>
        </p:nvSpPr>
        <p:spPr bwMode="auto">
          <a:xfrm>
            <a:off x="6553200" y="533400"/>
            <a:ext cx="1981200" cy="23622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6553200" y="533400"/>
            <a:ext cx="2051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被动对象</a:t>
            </a:r>
            <a:r>
              <a:rPr kumimoji="1" lang="en-US" altLang="zh-CN" sz="320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7239000" y="1341438"/>
            <a:ext cx="838200" cy="1249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7391400" y="1219200"/>
            <a:ext cx="387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3600" b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auto">
          <a:xfrm>
            <a:off x="6102350" y="3581400"/>
            <a:ext cx="2965450" cy="266700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kumimoji="1" lang="zh-CN" altLang="en-US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6629400" y="3581400"/>
            <a:ext cx="20510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宋体" charset="-122"/>
              </a:rPr>
              <a:t>被动对象</a:t>
            </a:r>
            <a:r>
              <a:rPr kumimoji="1" lang="en-US" altLang="zh-CN" sz="320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6553200" y="4389438"/>
            <a:ext cx="838200" cy="1249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6934200" y="4297363"/>
            <a:ext cx="5905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3200" b="0">
                <a:solidFill>
                  <a:schemeClr val="tx1"/>
                </a:solidFill>
              </a:rPr>
              <a:t>d1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8001000" y="4389438"/>
            <a:ext cx="838200" cy="1249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76" name="Text Box 20"/>
          <p:cNvSpPr txBox="1">
            <a:spLocks noChangeArrowheads="1"/>
          </p:cNvSpPr>
          <p:nvPr/>
        </p:nvSpPr>
        <p:spPr bwMode="auto">
          <a:xfrm>
            <a:off x="8305800" y="4318000"/>
            <a:ext cx="590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3200" b="0">
                <a:solidFill>
                  <a:schemeClr val="tx1"/>
                </a:solidFill>
              </a:rPr>
              <a:t>d2</a:t>
            </a:r>
          </a:p>
        </p:txBody>
      </p:sp>
      <p:sp>
        <p:nvSpPr>
          <p:cNvPr id="45077" name="Line 21"/>
          <p:cNvSpPr>
            <a:spLocks noChangeShapeType="1"/>
          </p:cNvSpPr>
          <p:nvPr/>
        </p:nvSpPr>
        <p:spPr bwMode="auto">
          <a:xfrm>
            <a:off x="457200" y="1524000"/>
            <a:ext cx="0" cy="5794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8" name="Line 22"/>
          <p:cNvSpPr>
            <a:spLocks noChangeShapeType="1"/>
          </p:cNvSpPr>
          <p:nvPr/>
        </p:nvSpPr>
        <p:spPr bwMode="auto">
          <a:xfrm>
            <a:off x="457200" y="2103438"/>
            <a:ext cx="18351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9" name="Line 23"/>
          <p:cNvSpPr>
            <a:spLocks noChangeShapeType="1"/>
          </p:cNvSpPr>
          <p:nvPr/>
        </p:nvSpPr>
        <p:spPr bwMode="auto">
          <a:xfrm>
            <a:off x="2292350" y="2103438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0" name="Line 24"/>
          <p:cNvSpPr>
            <a:spLocks noChangeShapeType="1"/>
          </p:cNvSpPr>
          <p:nvPr/>
        </p:nvSpPr>
        <p:spPr bwMode="auto">
          <a:xfrm>
            <a:off x="457200" y="3733800"/>
            <a:ext cx="18351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1" name="Line 25"/>
          <p:cNvSpPr>
            <a:spLocks noChangeShapeType="1"/>
          </p:cNvSpPr>
          <p:nvPr/>
        </p:nvSpPr>
        <p:spPr bwMode="auto">
          <a:xfrm>
            <a:off x="2292350" y="35814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2" name="Line 26"/>
          <p:cNvSpPr>
            <a:spLocks noChangeShapeType="1"/>
          </p:cNvSpPr>
          <p:nvPr/>
        </p:nvSpPr>
        <p:spPr bwMode="auto">
          <a:xfrm>
            <a:off x="457200" y="3733800"/>
            <a:ext cx="0" cy="7159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3" name="Text Box 27"/>
          <p:cNvSpPr txBox="1">
            <a:spLocks noChangeArrowheads="1"/>
          </p:cNvSpPr>
          <p:nvPr/>
        </p:nvSpPr>
        <p:spPr bwMode="auto">
          <a:xfrm>
            <a:off x="-19050" y="1004888"/>
            <a:ext cx="22955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Arial" charset="0"/>
              </a:rPr>
              <a:t>运行开始</a:t>
            </a:r>
          </a:p>
        </p:txBody>
      </p:sp>
      <p:sp>
        <p:nvSpPr>
          <p:cNvPr id="45084" name="Text Box 28"/>
          <p:cNvSpPr txBox="1">
            <a:spLocks noChangeArrowheads="1"/>
          </p:cNvSpPr>
          <p:nvPr/>
        </p:nvSpPr>
        <p:spPr bwMode="auto">
          <a:xfrm>
            <a:off x="0" y="4267200"/>
            <a:ext cx="2232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Arial" charset="0"/>
              </a:rPr>
              <a:t>运行结束</a:t>
            </a:r>
          </a:p>
        </p:txBody>
      </p:sp>
      <p:sp>
        <p:nvSpPr>
          <p:cNvPr id="45085" name="Line 29"/>
          <p:cNvSpPr>
            <a:spLocks noChangeShapeType="1"/>
          </p:cNvSpPr>
          <p:nvPr/>
        </p:nvSpPr>
        <p:spPr bwMode="auto">
          <a:xfrm>
            <a:off x="2292350" y="2332038"/>
            <a:ext cx="0" cy="18256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6" name="Line 30"/>
          <p:cNvSpPr>
            <a:spLocks noChangeShapeType="1"/>
          </p:cNvSpPr>
          <p:nvPr/>
        </p:nvSpPr>
        <p:spPr bwMode="auto">
          <a:xfrm>
            <a:off x="2292350" y="2514600"/>
            <a:ext cx="25400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7" name="Line 31"/>
          <p:cNvSpPr>
            <a:spLocks noChangeShapeType="1"/>
          </p:cNvSpPr>
          <p:nvPr/>
        </p:nvSpPr>
        <p:spPr bwMode="auto">
          <a:xfrm>
            <a:off x="4832350" y="2514600"/>
            <a:ext cx="0" cy="198438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8" name="Line 32"/>
          <p:cNvSpPr>
            <a:spLocks noChangeShapeType="1"/>
          </p:cNvSpPr>
          <p:nvPr/>
        </p:nvSpPr>
        <p:spPr bwMode="auto">
          <a:xfrm>
            <a:off x="4832350" y="2713038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9" name="Line 33"/>
          <p:cNvSpPr>
            <a:spLocks noChangeShapeType="1"/>
          </p:cNvSpPr>
          <p:nvPr/>
        </p:nvSpPr>
        <p:spPr bwMode="auto">
          <a:xfrm>
            <a:off x="4832350" y="2713038"/>
            <a:ext cx="0" cy="13811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0" name="Line 34"/>
          <p:cNvSpPr>
            <a:spLocks noChangeShapeType="1"/>
          </p:cNvSpPr>
          <p:nvPr/>
        </p:nvSpPr>
        <p:spPr bwMode="auto">
          <a:xfrm>
            <a:off x="4832350" y="2851150"/>
            <a:ext cx="10350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1" name="Line 35"/>
          <p:cNvSpPr>
            <a:spLocks noChangeShapeType="1"/>
          </p:cNvSpPr>
          <p:nvPr/>
        </p:nvSpPr>
        <p:spPr bwMode="auto">
          <a:xfrm flipV="1">
            <a:off x="5867400" y="1112838"/>
            <a:ext cx="0" cy="1738312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2" name="Line 36"/>
          <p:cNvSpPr>
            <a:spLocks noChangeShapeType="1"/>
          </p:cNvSpPr>
          <p:nvPr/>
        </p:nvSpPr>
        <p:spPr bwMode="auto">
          <a:xfrm>
            <a:off x="5867400" y="1066800"/>
            <a:ext cx="19113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3" name="Line 37"/>
          <p:cNvSpPr>
            <a:spLocks noChangeShapeType="1"/>
          </p:cNvSpPr>
          <p:nvPr/>
        </p:nvSpPr>
        <p:spPr bwMode="auto">
          <a:xfrm>
            <a:off x="7778750" y="1066800"/>
            <a:ext cx="0" cy="274638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4" name="Line 38"/>
          <p:cNvSpPr>
            <a:spLocks noChangeShapeType="1"/>
          </p:cNvSpPr>
          <p:nvPr/>
        </p:nvSpPr>
        <p:spPr bwMode="auto">
          <a:xfrm>
            <a:off x="7772400" y="1341438"/>
            <a:ext cx="0" cy="124936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5" name="Line 39"/>
          <p:cNvSpPr>
            <a:spLocks noChangeShapeType="1"/>
          </p:cNvSpPr>
          <p:nvPr/>
        </p:nvSpPr>
        <p:spPr bwMode="auto">
          <a:xfrm>
            <a:off x="7772400" y="2590800"/>
            <a:ext cx="0" cy="1222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6" name="Line 40"/>
          <p:cNvSpPr>
            <a:spLocks noChangeShapeType="1"/>
          </p:cNvSpPr>
          <p:nvPr/>
        </p:nvSpPr>
        <p:spPr bwMode="auto">
          <a:xfrm>
            <a:off x="6934200" y="2713038"/>
            <a:ext cx="838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7" name="Line 41"/>
          <p:cNvSpPr>
            <a:spLocks noChangeShapeType="1"/>
          </p:cNvSpPr>
          <p:nvPr/>
        </p:nvSpPr>
        <p:spPr bwMode="auto">
          <a:xfrm>
            <a:off x="6934200" y="1341438"/>
            <a:ext cx="0" cy="13716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8" name="Line 42"/>
          <p:cNvSpPr>
            <a:spLocks noChangeShapeType="1"/>
          </p:cNvSpPr>
          <p:nvPr/>
        </p:nvSpPr>
        <p:spPr bwMode="auto">
          <a:xfrm>
            <a:off x="6102350" y="1341438"/>
            <a:ext cx="8318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99" name="Line 43"/>
          <p:cNvSpPr>
            <a:spLocks noChangeShapeType="1"/>
          </p:cNvSpPr>
          <p:nvPr/>
        </p:nvSpPr>
        <p:spPr bwMode="auto">
          <a:xfrm>
            <a:off x="6102350" y="1341438"/>
            <a:ext cx="0" cy="189071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0" name="Line 44"/>
          <p:cNvSpPr>
            <a:spLocks noChangeShapeType="1"/>
          </p:cNvSpPr>
          <p:nvPr/>
        </p:nvSpPr>
        <p:spPr bwMode="auto">
          <a:xfrm>
            <a:off x="4832350" y="3232150"/>
            <a:ext cx="12700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1" name="Line 45"/>
          <p:cNvSpPr>
            <a:spLocks noChangeShapeType="1"/>
          </p:cNvSpPr>
          <p:nvPr/>
        </p:nvSpPr>
        <p:spPr bwMode="auto">
          <a:xfrm>
            <a:off x="4832350" y="3232150"/>
            <a:ext cx="0" cy="34925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2" name="Line 46"/>
          <p:cNvSpPr>
            <a:spLocks noChangeShapeType="1"/>
          </p:cNvSpPr>
          <p:nvPr/>
        </p:nvSpPr>
        <p:spPr bwMode="auto">
          <a:xfrm>
            <a:off x="4832350" y="3581400"/>
            <a:ext cx="11112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3" name="Line 47"/>
          <p:cNvSpPr>
            <a:spLocks noChangeShapeType="1"/>
          </p:cNvSpPr>
          <p:nvPr/>
        </p:nvSpPr>
        <p:spPr bwMode="auto">
          <a:xfrm>
            <a:off x="5943600" y="3581400"/>
            <a:ext cx="0" cy="579438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4" name="Line 48"/>
          <p:cNvSpPr>
            <a:spLocks noChangeShapeType="1"/>
          </p:cNvSpPr>
          <p:nvPr/>
        </p:nvSpPr>
        <p:spPr bwMode="auto">
          <a:xfrm>
            <a:off x="5943600" y="4160838"/>
            <a:ext cx="9906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5" name="Line 49"/>
          <p:cNvSpPr>
            <a:spLocks noChangeShapeType="1"/>
          </p:cNvSpPr>
          <p:nvPr/>
        </p:nvSpPr>
        <p:spPr bwMode="auto">
          <a:xfrm>
            <a:off x="6934200" y="4160838"/>
            <a:ext cx="0" cy="2286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6" name="Line 50"/>
          <p:cNvSpPr>
            <a:spLocks noChangeShapeType="1"/>
          </p:cNvSpPr>
          <p:nvPr/>
        </p:nvSpPr>
        <p:spPr bwMode="auto">
          <a:xfrm>
            <a:off x="6934200" y="4389438"/>
            <a:ext cx="0" cy="473075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7" name="Line 51"/>
          <p:cNvSpPr>
            <a:spLocks noChangeShapeType="1"/>
          </p:cNvSpPr>
          <p:nvPr/>
        </p:nvSpPr>
        <p:spPr bwMode="auto">
          <a:xfrm>
            <a:off x="6934200" y="4862513"/>
            <a:ext cx="8445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8" name="Line 52"/>
          <p:cNvSpPr>
            <a:spLocks noChangeShapeType="1"/>
          </p:cNvSpPr>
          <p:nvPr/>
        </p:nvSpPr>
        <p:spPr bwMode="auto">
          <a:xfrm>
            <a:off x="7778750" y="4160838"/>
            <a:ext cx="0" cy="7366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09" name="Line 53"/>
          <p:cNvSpPr>
            <a:spLocks noChangeShapeType="1"/>
          </p:cNvSpPr>
          <p:nvPr/>
        </p:nvSpPr>
        <p:spPr bwMode="auto">
          <a:xfrm>
            <a:off x="7778750" y="4160838"/>
            <a:ext cx="5270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0" name="Line 54"/>
          <p:cNvSpPr>
            <a:spLocks noChangeShapeType="1"/>
          </p:cNvSpPr>
          <p:nvPr/>
        </p:nvSpPr>
        <p:spPr bwMode="auto">
          <a:xfrm>
            <a:off x="8305800" y="4160838"/>
            <a:ext cx="0" cy="2286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1" name="Line 55"/>
          <p:cNvSpPr>
            <a:spLocks noChangeShapeType="1"/>
          </p:cNvSpPr>
          <p:nvPr/>
        </p:nvSpPr>
        <p:spPr bwMode="auto">
          <a:xfrm>
            <a:off x="8305800" y="4389438"/>
            <a:ext cx="0" cy="124936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2" name="Line 56"/>
          <p:cNvSpPr>
            <a:spLocks noChangeShapeType="1"/>
          </p:cNvSpPr>
          <p:nvPr/>
        </p:nvSpPr>
        <p:spPr bwMode="auto">
          <a:xfrm>
            <a:off x="8305800" y="56388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3" name="Line 57"/>
          <p:cNvSpPr>
            <a:spLocks noChangeShapeType="1"/>
          </p:cNvSpPr>
          <p:nvPr/>
        </p:nvSpPr>
        <p:spPr bwMode="auto">
          <a:xfrm>
            <a:off x="7778750" y="5943600"/>
            <a:ext cx="5270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4" name="Line 58"/>
          <p:cNvSpPr>
            <a:spLocks noChangeShapeType="1"/>
          </p:cNvSpPr>
          <p:nvPr/>
        </p:nvSpPr>
        <p:spPr bwMode="auto">
          <a:xfrm>
            <a:off x="7772400" y="51816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5" name="Line 59"/>
          <p:cNvSpPr>
            <a:spLocks noChangeShapeType="1"/>
          </p:cNvSpPr>
          <p:nvPr/>
        </p:nvSpPr>
        <p:spPr bwMode="auto">
          <a:xfrm flipH="1">
            <a:off x="6934200" y="5181600"/>
            <a:ext cx="8445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6" name="Line 60"/>
          <p:cNvSpPr>
            <a:spLocks noChangeShapeType="1"/>
          </p:cNvSpPr>
          <p:nvPr/>
        </p:nvSpPr>
        <p:spPr bwMode="auto">
          <a:xfrm>
            <a:off x="6934200" y="5181600"/>
            <a:ext cx="0" cy="45720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7" name="Line 61"/>
          <p:cNvSpPr>
            <a:spLocks noChangeShapeType="1"/>
          </p:cNvSpPr>
          <p:nvPr/>
        </p:nvSpPr>
        <p:spPr bwMode="auto">
          <a:xfrm>
            <a:off x="6934200" y="56388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8" name="Line 62"/>
          <p:cNvSpPr>
            <a:spLocks noChangeShapeType="1"/>
          </p:cNvSpPr>
          <p:nvPr/>
        </p:nvSpPr>
        <p:spPr bwMode="auto">
          <a:xfrm>
            <a:off x="6330950" y="5943600"/>
            <a:ext cx="6032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19" name="Line 63"/>
          <p:cNvSpPr>
            <a:spLocks noChangeShapeType="1"/>
          </p:cNvSpPr>
          <p:nvPr/>
        </p:nvSpPr>
        <p:spPr bwMode="auto">
          <a:xfrm>
            <a:off x="6330950" y="4343400"/>
            <a:ext cx="0" cy="1600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0" name="Line 64"/>
          <p:cNvSpPr>
            <a:spLocks noChangeShapeType="1"/>
          </p:cNvSpPr>
          <p:nvPr/>
        </p:nvSpPr>
        <p:spPr bwMode="auto">
          <a:xfrm flipV="1">
            <a:off x="5867400" y="4318000"/>
            <a:ext cx="4635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1" name="Line 65"/>
          <p:cNvSpPr>
            <a:spLocks noChangeShapeType="1"/>
          </p:cNvSpPr>
          <p:nvPr/>
        </p:nvSpPr>
        <p:spPr bwMode="auto">
          <a:xfrm>
            <a:off x="5791200" y="3733800"/>
            <a:ext cx="0" cy="584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2" name="Line 66"/>
          <p:cNvSpPr>
            <a:spLocks noChangeShapeType="1"/>
          </p:cNvSpPr>
          <p:nvPr/>
        </p:nvSpPr>
        <p:spPr bwMode="auto">
          <a:xfrm>
            <a:off x="4832350" y="3733800"/>
            <a:ext cx="9588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3" name="Line 67"/>
          <p:cNvSpPr>
            <a:spLocks noChangeShapeType="1"/>
          </p:cNvSpPr>
          <p:nvPr/>
        </p:nvSpPr>
        <p:spPr bwMode="auto">
          <a:xfrm>
            <a:off x="4832350" y="3733800"/>
            <a:ext cx="0" cy="22860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4" name="Line 68"/>
          <p:cNvSpPr>
            <a:spLocks noChangeShapeType="1"/>
          </p:cNvSpPr>
          <p:nvPr/>
        </p:nvSpPr>
        <p:spPr bwMode="auto">
          <a:xfrm>
            <a:off x="4832350" y="3962400"/>
            <a:ext cx="0" cy="198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5" name="Line 69"/>
          <p:cNvSpPr>
            <a:spLocks noChangeShapeType="1"/>
          </p:cNvSpPr>
          <p:nvPr/>
        </p:nvSpPr>
        <p:spPr bwMode="auto">
          <a:xfrm>
            <a:off x="4038600" y="4160838"/>
            <a:ext cx="7937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6" name="Line 70"/>
          <p:cNvSpPr>
            <a:spLocks noChangeShapeType="1"/>
          </p:cNvSpPr>
          <p:nvPr/>
        </p:nvSpPr>
        <p:spPr bwMode="auto">
          <a:xfrm>
            <a:off x="4038600" y="2713038"/>
            <a:ext cx="0" cy="1447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7" name="Line 71"/>
          <p:cNvSpPr>
            <a:spLocks noChangeShapeType="1"/>
          </p:cNvSpPr>
          <p:nvPr/>
        </p:nvSpPr>
        <p:spPr bwMode="auto">
          <a:xfrm flipH="1">
            <a:off x="2292350" y="2713038"/>
            <a:ext cx="17462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8" name="Line 72"/>
          <p:cNvSpPr>
            <a:spLocks noChangeShapeType="1"/>
          </p:cNvSpPr>
          <p:nvPr/>
        </p:nvSpPr>
        <p:spPr bwMode="auto">
          <a:xfrm>
            <a:off x="2292350" y="2713038"/>
            <a:ext cx="0" cy="868362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29" name="Line 73"/>
          <p:cNvSpPr>
            <a:spLocks noChangeShapeType="1"/>
          </p:cNvSpPr>
          <p:nvPr/>
        </p:nvSpPr>
        <p:spPr bwMode="auto">
          <a:xfrm>
            <a:off x="228600" y="5181600"/>
            <a:ext cx="1066800" cy="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30" name="Line 74"/>
          <p:cNvSpPr>
            <a:spLocks noChangeShapeType="1"/>
          </p:cNvSpPr>
          <p:nvPr/>
        </p:nvSpPr>
        <p:spPr bwMode="auto">
          <a:xfrm>
            <a:off x="228600" y="5715000"/>
            <a:ext cx="10668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31" name="Line 75"/>
          <p:cNvSpPr>
            <a:spLocks noChangeShapeType="1"/>
          </p:cNvSpPr>
          <p:nvPr/>
        </p:nvSpPr>
        <p:spPr bwMode="auto">
          <a:xfrm>
            <a:off x="228600" y="62484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132" name="Text Box 76"/>
          <p:cNvSpPr txBox="1">
            <a:spLocks noChangeArrowheads="1"/>
          </p:cNvSpPr>
          <p:nvPr/>
        </p:nvSpPr>
        <p:spPr bwMode="auto">
          <a:xfrm>
            <a:off x="1284288" y="4891088"/>
            <a:ext cx="19827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rgbClr val="FC0128"/>
                </a:solidFill>
                <a:latin typeface="Arial" charset="0"/>
              </a:rPr>
              <a:t>服务执行</a:t>
            </a:r>
          </a:p>
        </p:txBody>
      </p:sp>
      <p:sp>
        <p:nvSpPr>
          <p:cNvPr id="45133" name="Text Box 77"/>
          <p:cNvSpPr txBox="1">
            <a:spLocks noChangeArrowheads="1"/>
          </p:cNvSpPr>
          <p:nvPr/>
        </p:nvSpPr>
        <p:spPr bwMode="auto">
          <a:xfrm>
            <a:off x="1284288" y="5424488"/>
            <a:ext cx="22971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Arial" charset="0"/>
              </a:rPr>
              <a:t>消息发送</a:t>
            </a:r>
          </a:p>
        </p:txBody>
      </p:sp>
      <p:sp>
        <p:nvSpPr>
          <p:cNvPr id="45134" name="Text Box 78"/>
          <p:cNvSpPr txBox="1">
            <a:spLocks noChangeArrowheads="1"/>
          </p:cNvSpPr>
          <p:nvPr/>
        </p:nvSpPr>
        <p:spPr bwMode="auto">
          <a:xfrm>
            <a:off x="1284288" y="5957888"/>
            <a:ext cx="31972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>
                <a:solidFill>
                  <a:schemeClr val="tx1"/>
                </a:solidFill>
                <a:latin typeface="Arial" charset="0"/>
              </a:rPr>
              <a:t>控制点返回示意</a:t>
            </a:r>
          </a:p>
        </p:txBody>
      </p:sp>
    </p:spTree>
  </p:cSld>
  <p:clrMapOvr>
    <a:masterClrMapping/>
  </p:clrMapOvr>
  <p:transition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76200" y="1538288"/>
            <a:ext cx="9067800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en-US" sz="3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300" dirty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Coad/Yourdon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方法中主题的概念：</a:t>
            </a:r>
          </a:p>
          <a:p>
            <a:pPr marL="469900" indent="-469900" algn="l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 主题是把一组具有较强联系的类，组织在一起而得到的</a:t>
            </a:r>
            <a:r>
              <a:rPr lang="zh-CN" altLang="en-US" sz="2800" dirty="0">
                <a:solidFill>
                  <a:srgbClr val="FF3300"/>
                </a:solidFill>
                <a:latin typeface="宋体" charset="-122"/>
              </a:rPr>
              <a:t>类的集合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。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531949" y="458788"/>
            <a:ext cx="3860031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步骤</a:t>
            </a:r>
            <a:r>
              <a:rPr lang="en-US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4</a:t>
            </a:r>
            <a:r>
              <a:rPr lang="en-US" altLang="zh-CN" sz="4000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：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标识主题</a:t>
            </a:r>
          </a:p>
        </p:txBody>
      </p:sp>
    </p:spTree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94710" y="1718490"/>
            <a:ext cx="9067800" cy="589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主题层是在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OOA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基本模型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类图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之上，建立一个能帮助人们从不同的认识层次来理解系统的补充模型；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40000"/>
              </a:spcBef>
              <a:buClr>
                <a:srgbClr val="FF33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主题是一种比类和对象抽象层次更高、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粒度更大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的概念，用以建立系统的高层抽象视图；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35000"/>
              </a:spcBef>
              <a:buClr>
                <a:srgbClr val="FF33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主题有助于指导系统设计者或用户等理解一个大的系统模型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, 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有助于组织一个大项目的工作。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521550" y="503238"/>
            <a:ext cx="4076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主题概念及其用途</a:t>
            </a:r>
          </a:p>
        </p:txBody>
      </p:sp>
    </p:spTree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76200" y="1854200"/>
            <a:ext cx="90678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是由一组类构成的集合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40000"/>
              </a:spcBef>
              <a:buClr>
                <a:srgbClr val="FF33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一个主题内部的对象类应具有某种意义上的内在联系</a:t>
            </a:r>
          </a:p>
          <a:p>
            <a:pPr marL="928687" lvl="1" indent="-457200" algn="l" eaLnBrk="0" hangingPunct="0">
              <a:lnSpc>
                <a:spcPct val="120000"/>
              </a:lnSpc>
              <a:spcBef>
                <a:spcPct val="40000"/>
              </a:spcBef>
              <a:buClr>
                <a:srgbClr val="FF3300"/>
              </a:buClr>
              <a:buSzPct val="80000"/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描述系统中相对独立的组成部分（如一个子系统）</a:t>
            </a:r>
          </a:p>
          <a:p>
            <a:pPr marL="928687" lvl="1" indent="-457200" algn="l" eaLnBrk="0" hangingPunct="0">
              <a:lnSpc>
                <a:spcPct val="120000"/>
              </a:lnSpc>
              <a:spcBef>
                <a:spcPct val="40000"/>
              </a:spcBef>
              <a:buClr>
                <a:srgbClr val="FF3300"/>
              </a:buClr>
              <a:buSzPct val="80000"/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描述系统中某一方面的事物（如人员、设备）</a:t>
            </a:r>
          </a:p>
          <a:p>
            <a:pPr marL="928687" lvl="1" indent="-457200" algn="l" eaLnBrk="0" hangingPunct="0">
              <a:lnSpc>
                <a:spcPct val="120000"/>
              </a:lnSpc>
              <a:spcBef>
                <a:spcPct val="40000"/>
              </a:spcBef>
              <a:buClr>
                <a:srgbClr val="FF3300"/>
              </a:buClr>
              <a:buSzPct val="80000"/>
              <a:buFont typeface="Wingdings" panose="05000000000000000000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解决系统中某一方面的问题（如输入输出）</a:t>
            </a:r>
          </a:p>
          <a:p>
            <a:pPr marL="469900" indent="-469900" algn="l" eaLnBrk="0" hangingPunct="0">
              <a:lnSpc>
                <a:spcPct val="120000"/>
              </a:lnSpc>
              <a:spcBef>
                <a:spcPct val="40000"/>
              </a:spcBef>
              <a:buClr>
                <a:srgbClr val="FF3300"/>
              </a:buClr>
              <a:buFont typeface="Wingdings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主题的划分有一定的灵活性和随意性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566738" y="549275"/>
            <a:ext cx="360194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主题概念的特点</a:t>
            </a:r>
          </a:p>
        </p:txBody>
      </p:sp>
    </p:spTree>
  </p:cSld>
  <p:clrMapOvr>
    <a:masterClrMapping/>
  </p:clrMapOvr>
  <p:transition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86535" y="1795463"/>
            <a:ext cx="8595955" cy="506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chemeClr val="tx1"/>
                </a:solidFill>
                <a:latin typeface="宋体" charset="-122"/>
              </a:rPr>
              <a:t>把每个结构作为一个主题；</a:t>
            </a:r>
          </a:p>
          <a:p>
            <a:pPr algn="l" eaLnBrk="0" hangingPunct="0">
              <a:lnSpc>
                <a:spcPct val="95000"/>
              </a:lnSpc>
              <a:buClr>
                <a:srgbClr val="FF0000"/>
              </a:buClr>
              <a:buSzPct val="150000"/>
            </a:pPr>
            <a:r>
              <a:rPr lang="zh-CN" altLang="en-US" sz="3000" dirty="0">
                <a:solidFill>
                  <a:schemeClr val="tx1"/>
                </a:solidFill>
                <a:latin typeface="宋体" charset="-122"/>
              </a:rPr>
              <a:t>   </a:t>
            </a:r>
            <a:r>
              <a:rPr lang="en-US" altLang="zh-CN" sz="3000" dirty="0">
                <a:solidFill>
                  <a:schemeClr val="tx1"/>
                </a:solidFill>
                <a:latin typeface="宋体" charset="-122"/>
              </a:rPr>
              <a:t>(</a:t>
            </a:r>
            <a:r>
              <a:rPr lang="zh-CN" altLang="en-US" sz="3000" dirty="0">
                <a:solidFill>
                  <a:schemeClr val="tx1"/>
                </a:solidFill>
                <a:latin typeface="宋体" charset="-122"/>
              </a:rPr>
              <a:t>选取结构中最上层的类作为一主题</a:t>
            </a:r>
            <a:r>
              <a:rPr lang="en-US" altLang="zh-CN" sz="3000" dirty="0">
                <a:solidFill>
                  <a:schemeClr val="tx1"/>
                </a:solidFill>
                <a:latin typeface="宋体" charset="-122"/>
              </a:rPr>
              <a:t>)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chemeClr val="tx1"/>
                </a:solidFill>
                <a:latin typeface="宋体" charset="-122"/>
              </a:rPr>
              <a:t>互相联系的类可划分到一个主题；</a:t>
            </a:r>
          </a:p>
          <a:p>
            <a:pPr marL="469900" indent="-469900" algn="l" eaLnBrk="0" hangingPunct="0">
              <a:lnSpc>
                <a:spcPct val="13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3000" dirty="0">
                <a:solidFill>
                  <a:schemeClr val="tx1"/>
                </a:solidFill>
                <a:latin typeface="宋体" charset="-122"/>
              </a:rPr>
              <a:t>把不属于任何结构，也没有实例连接的类作为一个主题。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566738" y="458788"/>
            <a:ext cx="308738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如何划分主题</a:t>
            </a:r>
          </a:p>
        </p:txBody>
      </p:sp>
    </p:spTree>
  </p:cSld>
  <p:clrMapOvr>
    <a:masterClrMapping/>
  </p:clrMapOvr>
  <p:transition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341313" y="1763713"/>
            <a:ext cx="90678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469900" indent="-469900" algn="l" eaLnBrk="0" hangingPunct="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rgbClr val="FF3300"/>
                </a:solidFill>
                <a:latin typeface="宋体" charset="-122"/>
              </a:rPr>
              <a:t>依赖于模型自身的复杂性</a:t>
            </a:r>
          </a:p>
          <a:p>
            <a:pPr marL="908050" lvl="1" indent="-436563" algn="l" eaLnBrk="0" hangingPunct="0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小系统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:  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不需引入主题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;</a:t>
            </a:r>
          </a:p>
          <a:p>
            <a:pPr marL="908050" lvl="1" indent="-436563" algn="l" eaLnBrk="0" hangingPunct="0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中等系统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: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先标识类及对象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,</a:t>
            </a:r>
          </a:p>
          <a:p>
            <a:pPr marL="908050" lvl="1" indent="-436563" algn="l" eaLnBrk="0" hangingPunct="0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None/>
            </a:pP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           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然后引入主题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;</a:t>
            </a:r>
          </a:p>
          <a:p>
            <a:pPr marL="908050" lvl="1" indent="-436563" algn="l" eaLnBrk="0" hangingPunct="0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大系统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: 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先标识主题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对问题域进行</a:t>
            </a:r>
          </a:p>
          <a:p>
            <a:pPr marL="469900" indent="-469900" algn="l" eaLnBrk="0" hangingPunct="0">
              <a:lnSpc>
                <a:spcPct val="150000"/>
              </a:lnSpc>
              <a:buClr>
                <a:srgbClr val="FF3300"/>
              </a:buClr>
              <a:buFont typeface="Wingdings" pitchFamily="2" charset="2"/>
              <a:buNone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             划分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分给不同的任务组</a:t>
            </a:r>
            <a:r>
              <a:rPr lang="en-US" altLang="zh-CN" sz="2800" dirty="0">
                <a:solidFill>
                  <a:schemeClr val="tx1"/>
                </a:solidFill>
                <a:latin typeface="宋体" charset="-122"/>
              </a:rPr>
              <a:t>;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566738" y="414338"/>
            <a:ext cx="3087384" cy="6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何时引入主题</a:t>
            </a:r>
          </a:p>
        </p:txBody>
      </p:sp>
    </p:spTree>
  </p:cSld>
  <p:clrMapOvr>
    <a:masterClrMapping/>
  </p:clrMapOvr>
  <p:transition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2214563"/>
            <a:ext cx="9067800" cy="1844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 marL="928687" lvl="1" indent="-457200" algn="l" eaLnBrk="0" hangingPunct="0">
              <a:lnSpc>
                <a:spcPct val="120000"/>
              </a:lnSpc>
              <a:buClr>
                <a:srgbClr val="FF0000"/>
              </a:buClr>
              <a:buSzPct val="140000"/>
              <a:buFont typeface="Wingdings" panose="05000000000000000000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中小型系统可只设一层主题，最多不超过两层；</a:t>
            </a:r>
          </a:p>
          <a:p>
            <a:pPr marL="471487" lvl="1" algn="l" eaLnBrk="0" hangingPunct="0">
              <a:lnSpc>
                <a:spcPct val="120000"/>
              </a:lnSpc>
              <a:buClr>
                <a:srgbClr val="FF0000"/>
              </a:buClr>
              <a:buSzPct val="140000"/>
            </a:pPr>
            <a:endParaRPr lang="zh-CN" altLang="en-US" sz="2800" dirty="0">
              <a:solidFill>
                <a:schemeClr val="tx1"/>
              </a:solidFill>
              <a:latin typeface="宋体" charset="-122"/>
            </a:endParaRPr>
          </a:p>
          <a:p>
            <a:pPr marL="928687" lvl="1" indent="-457200" algn="l" eaLnBrk="0" hangingPunct="0">
              <a:lnSpc>
                <a:spcPct val="120000"/>
              </a:lnSpc>
              <a:buClr>
                <a:srgbClr val="FF0000"/>
              </a:buClr>
              <a:buSzPct val="140000"/>
              <a:buFont typeface="Wingdings" panose="05000000000000000000" pitchFamily="2" charset="2"/>
              <a:buChar char="o"/>
            </a:pPr>
            <a:r>
              <a:rPr lang="zh-CN" altLang="en-US" sz="2800" dirty="0">
                <a:solidFill>
                  <a:schemeClr val="tx1"/>
                </a:solidFill>
                <a:latin typeface="宋体" charset="-122"/>
              </a:rPr>
              <a:t>大型系统可只设两层主题，最多不超过三层。</a:t>
            </a:r>
          </a:p>
          <a:p>
            <a:pPr algn="l" eaLnBrk="0" hangingPunct="0">
              <a:lnSpc>
                <a:spcPct val="120000"/>
              </a:lnSpc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549062" y="458670"/>
            <a:ext cx="3786614" cy="73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主题层次的控制</a:t>
            </a: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66555" y="503675"/>
            <a:ext cx="50720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OOA, UML,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功能模型</a:t>
            </a:r>
          </a:p>
        </p:txBody>
      </p:sp>
      <p:sp>
        <p:nvSpPr>
          <p:cNvPr id="353283" name="Rectangle 3"/>
          <p:cNvSpPr>
            <a:spLocks noChangeArrowheads="1"/>
          </p:cNvSpPr>
          <p:nvPr/>
        </p:nvSpPr>
        <p:spPr bwMode="auto">
          <a:xfrm>
            <a:off x="3713163" y="1854200"/>
            <a:ext cx="3389312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zh-CN" altLang="en-US" sz="280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 </a:t>
            </a:r>
            <a:r>
              <a:rPr kumimoji="1" lang="zh-CN" altLang="en-US" sz="2800">
                <a:latin typeface="Times" pitchFamily="18" charset="0"/>
                <a:ea typeface="宋体" pitchFamily="2" charset="-122"/>
              </a:rPr>
              <a:t>（</a:t>
            </a:r>
            <a:r>
              <a:rPr kumimoji="1" lang="en-US" altLang="zh-CN" sz="2800">
                <a:latin typeface="Times" pitchFamily="18" charset="0"/>
                <a:ea typeface="宋体" pitchFamily="2" charset="-122"/>
              </a:rPr>
              <a:t>use case diagram</a:t>
            </a:r>
            <a:r>
              <a:rPr kumimoji="1" lang="zh-CN" altLang="en-US" sz="2800">
                <a:latin typeface="Times" pitchFamily="18" charset="0"/>
                <a:ea typeface="宋体" pitchFamily="2" charset="-122"/>
              </a:rPr>
              <a:t>）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76250" y="1808163"/>
            <a:ext cx="321468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kumimoji="1" lang="zh-CN" altLang="en-US" sz="2800">
                <a:latin typeface="Times" pitchFamily="18" charset="0"/>
              </a:rPr>
              <a:t>典型用例建模方法：</a:t>
            </a:r>
          </a:p>
        </p:txBody>
      </p:sp>
      <p:sp>
        <p:nvSpPr>
          <p:cNvPr id="353285" name="Rectangle 5"/>
          <p:cNvSpPr>
            <a:spLocks noChangeArrowheads="1"/>
          </p:cNvSpPr>
          <p:nvPr/>
        </p:nvSpPr>
        <p:spPr bwMode="auto">
          <a:xfrm>
            <a:off x="431800" y="2492375"/>
            <a:ext cx="882072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algn="l"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用例建模，包括四个部分：</a:t>
            </a:r>
          </a:p>
          <a:p>
            <a:pPr marL="908050" lvl="1" indent="-436563" algn="l" eaLnBrk="0" hangingPunct="0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系统边界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：包围用例的方框，表示系统的范围，边界内的用例表示系统将来要实现的功能。</a:t>
            </a:r>
          </a:p>
          <a:p>
            <a:pPr marL="908050" lvl="1" indent="-436563" algn="l" eaLnBrk="0" hangingPunct="0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参与者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：在系统边界之外，透过系统边界与系统进行有意义的交互的任何人或事物。</a:t>
            </a:r>
          </a:p>
          <a:p>
            <a:pPr marL="908050" lvl="1" indent="-436563" algn="l" eaLnBrk="0" hangingPunct="0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用例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：由系统执行的一个</a:t>
            </a:r>
            <a:r>
              <a:rPr lang="zh-CN" altLang="en-US" sz="2400" dirty="0">
                <a:latin typeface="+mn-ea"/>
                <a:ea typeface="+mn-ea"/>
              </a:rPr>
              <a:t>动作序列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，给角色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lang="en-US" altLang="zh-CN" sz="2400" dirty="0">
                <a:latin typeface="+mn-ea"/>
                <a:ea typeface="+mn-ea"/>
              </a:rPr>
              <a:t>actor</a:t>
            </a:r>
            <a:r>
              <a:rPr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)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提供一项有价值的服务。</a:t>
            </a:r>
          </a:p>
          <a:p>
            <a:pPr marL="908050" lvl="1" indent="-436563" algn="l" eaLnBrk="0" hangingPunct="0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zh-CN" altLang="en-US" sz="2400" dirty="0">
                <a:solidFill>
                  <a:srgbClr val="0000FF"/>
                </a:solidFill>
                <a:latin typeface="+mn-ea"/>
                <a:ea typeface="+mn-ea"/>
              </a:rPr>
              <a:t>关系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：角色和用例、角色之间、用例之间有意义的联系。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3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3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3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3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32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152400" y="22860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中央</a:t>
            </a:r>
          </a:p>
          <a:p>
            <a:r>
              <a:rPr kumimoji="1" lang="zh-CN" altLang="en-US" sz="3600">
                <a:solidFill>
                  <a:schemeClr val="tx1"/>
                </a:solidFill>
              </a:rPr>
              <a:t>计算机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52400" y="381000"/>
            <a:ext cx="106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总行</a:t>
            </a:r>
          </a:p>
        </p:txBody>
      </p:sp>
      <p:cxnSp>
        <p:nvCxnSpPr>
          <p:cNvPr id="52228" name="AutoShape 4"/>
          <p:cNvCxnSpPr>
            <a:cxnSpLocks noChangeShapeType="1"/>
            <a:stCxn id="52226" idx="2"/>
          </p:cNvCxnSpPr>
          <p:nvPr/>
        </p:nvCxnSpPr>
        <p:spPr bwMode="auto">
          <a:xfrm>
            <a:off x="914400" y="3276600"/>
            <a:ext cx="1588" cy="2133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76200" y="40909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/>
            <a:r>
              <a:rPr kumimoji="1" lang="zh-CN" altLang="en-US" sz="2000" i="1">
                <a:solidFill>
                  <a:schemeClr val="tx1"/>
                </a:solidFill>
              </a:rPr>
              <a:t>通信</a:t>
            </a:r>
          </a:p>
        </p:txBody>
      </p:sp>
      <p:sp>
        <p:nvSpPr>
          <p:cNvPr id="403462" name="Text Box 6"/>
          <p:cNvSpPr txBox="1">
            <a:spLocks noChangeArrowheads="1"/>
          </p:cNvSpPr>
          <p:nvPr/>
        </p:nvSpPr>
        <p:spPr bwMode="auto">
          <a:xfrm>
            <a:off x="1219200" y="533400"/>
            <a:ext cx="15240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kumimoji="1" lang="zh-CN" altLang="en-US" sz="24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银行代码</a:t>
            </a:r>
            <a:endParaRPr kumimoji="1" lang="zh-CN" altLang="en-US" sz="2400" b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228600" y="5548313"/>
            <a:ext cx="1447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en-US" altLang="zh-CN" sz="3600">
                <a:solidFill>
                  <a:schemeClr val="tx1"/>
                </a:solidFill>
              </a:rPr>
              <a:t>ATM</a:t>
            </a:r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914400" y="10668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76200" y="1271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2895600" y="22860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分行</a:t>
            </a:r>
          </a:p>
          <a:p>
            <a:r>
              <a:rPr kumimoji="1" lang="zh-CN" altLang="en-US" sz="3600">
                <a:solidFill>
                  <a:schemeClr val="tx1"/>
                </a:solidFill>
              </a:rPr>
              <a:t>计算机</a:t>
            </a: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2971800" y="41148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出纳</a:t>
            </a:r>
          </a:p>
          <a:p>
            <a:r>
              <a:rPr kumimoji="1" lang="zh-CN" altLang="en-US" sz="2400">
                <a:solidFill>
                  <a:schemeClr val="tx1"/>
                </a:solidFill>
              </a:rPr>
              <a:t>工作站</a:t>
            </a:r>
          </a:p>
        </p:txBody>
      </p:sp>
      <p:sp>
        <p:nvSpPr>
          <p:cNvPr id="52236" name="Rectangle 12"/>
          <p:cNvSpPr>
            <a:spLocks noChangeArrowheads="1"/>
          </p:cNvSpPr>
          <p:nvPr/>
        </p:nvSpPr>
        <p:spPr bwMode="auto">
          <a:xfrm>
            <a:off x="3429000" y="5548313"/>
            <a:ext cx="1828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远程业务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7010400" y="5548313"/>
            <a:ext cx="1447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现金卡</a:t>
            </a: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3733800" y="457200"/>
            <a:ext cx="1219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分行</a:t>
            </a:r>
          </a:p>
        </p:txBody>
      </p:sp>
      <p:sp>
        <p:nvSpPr>
          <p:cNvPr id="52239" name="Rectangle 15"/>
          <p:cNvSpPr>
            <a:spLocks noChangeArrowheads="1"/>
          </p:cNvSpPr>
          <p:nvPr/>
        </p:nvSpPr>
        <p:spPr bwMode="auto">
          <a:xfrm>
            <a:off x="6173788" y="457200"/>
            <a:ext cx="12954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帐户</a:t>
            </a:r>
          </a:p>
        </p:txBody>
      </p:sp>
      <p:sp>
        <p:nvSpPr>
          <p:cNvPr id="52240" name="Rectangle 16"/>
          <p:cNvSpPr>
            <a:spLocks noChangeArrowheads="1"/>
          </p:cNvSpPr>
          <p:nvPr/>
        </p:nvSpPr>
        <p:spPr bwMode="auto">
          <a:xfrm>
            <a:off x="7924800" y="457200"/>
            <a:ext cx="1143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储户</a:t>
            </a:r>
          </a:p>
        </p:txBody>
      </p:sp>
      <p:sp>
        <p:nvSpPr>
          <p:cNvPr id="52241" name="Rectangle 17"/>
          <p:cNvSpPr>
            <a:spLocks noChangeArrowheads="1"/>
          </p:cNvSpPr>
          <p:nvPr/>
        </p:nvSpPr>
        <p:spPr bwMode="auto">
          <a:xfrm>
            <a:off x="5334000" y="2438400"/>
            <a:ext cx="1447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出纳员</a:t>
            </a:r>
          </a:p>
        </p:txBody>
      </p:sp>
      <p:sp>
        <p:nvSpPr>
          <p:cNvPr id="52242" name="Rectangle 18"/>
          <p:cNvSpPr>
            <a:spLocks noChangeArrowheads="1"/>
          </p:cNvSpPr>
          <p:nvPr/>
        </p:nvSpPr>
        <p:spPr bwMode="auto">
          <a:xfrm>
            <a:off x="5945188" y="4267200"/>
            <a:ext cx="1828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出纳业务</a:t>
            </a:r>
          </a:p>
        </p:txBody>
      </p:sp>
      <p:sp>
        <p:nvSpPr>
          <p:cNvPr id="52243" name="AutoShape 19"/>
          <p:cNvSpPr>
            <a:spLocks noChangeArrowheads="1"/>
          </p:cNvSpPr>
          <p:nvPr/>
        </p:nvSpPr>
        <p:spPr bwMode="auto">
          <a:xfrm rot="-5400000">
            <a:off x="2724175" y="657225"/>
            <a:ext cx="304800" cy="209550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>
            <a:off x="2981350" y="754063"/>
            <a:ext cx="752450" cy="79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>
            <a:off x="4953000" y="7620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>
            <a:off x="7469188" y="762000"/>
            <a:ext cx="4556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5945188" y="4826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  <a:endParaRPr kumimoji="1" lang="zh-CN" altLang="en-US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249" name="Rectangle 25"/>
          <p:cNvSpPr>
            <a:spLocks noChangeArrowheads="1"/>
          </p:cNvSpPr>
          <p:nvPr/>
        </p:nvSpPr>
        <p:spPr bwMode="auto">
          <a:xfrm>
            <a:off x="7316788" y="4572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0" name="Rectangle 26"/>
          <p:cNvSpPr>
            <a:spLocks noChangeArrowheads="1"/>
          </p:cNvSpPr>
          <p:nvPr/>
        </p:nvSpPr>
        <p:spPr bwMode="auto">
          <a:xfrm>
            <a:off x="762000" y="5181600"/>
            <a:ext cx="379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1" name="Rectangle 27"/>
          <p:cNvSpPr>
            <a:spLocks noChangeArrowheads="1"/>
          </p:cNvSpPr>
          <p:nvPr/>
        </p:nvSpPr>
        <p:spPr bwMode="auto">
          <a:xfrm>
            <a:off x="2667000" y="2535238"/>
            <a:ext cx="379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2" name="Rectangle 28"/>
          <p:cNvSpPr>
            <a:spLocks noChangeArrowheads="1"/>
          </p:cNvSpPr>
          <p:nvPr/>
        </p:nvSpPr>
        <p:spPr bwMode="auto">
          <a:xfrm>
            <a:off x="3049588" y="3748088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3" name="Rectangle 29"/>
          <p:cNvSpPr>
            <a:spLocks noChangeArrowheads="1"/>
          </p:cNvSpPr>
          <p:nvPr/>
        </p:nvSpPr>
        <p:spPr bwMode="auto">
          <a:xfrm>
            <a:off x="4040188" y="3748088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4" name="Rectangle 30"/>
          <p:cNvSpPr>
            <a:spLocks noChangeArrowheads="1"/>
          </p:cNvSpPr>
          <p:nvPr/>
        </p:nvSpPr>
        <p:spPr bwMode="auto">
          <a:xfrm>
            <a:off x="5715000" y="4281488"/>
            <a:ext cx="3825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5" name="Rectangle 31"/>
          <p:cNvSpPr>
            <a:spLocks noChangeArrowheads="1"/>
          </p:cNvSpPr>
          <p:nvPr/>
        </p:nvSpPr>
        <p:spPr bwMode="auto">
          <a:xfrm>
            <a:off x="5791200" y="2057400"/>
            <a:ext cx="379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6" name="Rectangle 32"/>
          <p:cNvSpPr>
            <a:spLocks noChangeArrowheads="1"/>
          </p:cNvSpPr>
          <p:nvPr/>
        </p:nvSpPr>
        <p:spPr bwMode="auto">
          <a:xfrm>
            <a:off x="6097588" y="3900488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7" name="Rectangle 33"/>
          <p:cNvSpPr>
            <a:spLocks noChangeArrowheads="1"/>
          </p:cNvSpPr>
          <p:nvPr/>
        </p:nvSpPr>
        <p:spPr bwMode="auto">
          <a:xfrm>
            <a:off x="6781800" y="3900488"/>
            <a:ext cx="379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8" name="Rectangle 34"/>
          <p:cNvSpPr>
            <a:spLocks noChangeArrowheads="1"/>
          </p:cNvSpPr>
          <p:nvPr/>
        </p:nvSpPr>
        <p:spPr bwMode="auto">
          <a:xfrm>
            <a:off x="5183188" y="5395913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59" name="Rectangle 35"/>
          <p:cNvSpPr>
            <a:spLocks noChangeArrowheads="1"/>
          </p:cNvSpPr>
          <p:nvPr/>
        </p:nvSpPr>
        <p:spPr bwMode="auto">
          <a:xfrm>
            <a:off x="5183188" y="57912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60" name="Rectangle 36"/>
          <p:cNvSpPr>
            <a:spLocks noChangeArrowheads="1"/>
          </p:cNvSpPr>
          <p:nvPr/>
        </p:nvSpPr>
        <p:spPr bwMode="auto">
          <a:xfrm>
            <a:off x="3181350" y="5548313"/>
            <a:ext cx="379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61" name="Rectangle 37"/>
          <p:cNvSpPr>
            <a:spLocks noChangeArrowheads="1"/>
          </p:cNvSpPr>
          <p:nvPr/>
        </p:nvSpPr>
        <p:spPr bwMode="auto">
          <a:xfrm>
            <a:off x="8383588" y="5395913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62" name="Rectangle 38"/>
          <p:cNvSpPr>
            <a:spLocks noChangeArrowheads="1"/>
          </p:cNvSpPr>
          <p:nvPr/>
        </p:nvSpPr>
        <p:spPr bwMode="auto">
          <a:xfrm>
            <a:off x="8383588" y="57912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63" name="Line 39"/>
          <p:cNvSpPr>
            <a:spLocks noChangeShapeType="1"/>
          </p:cNvSpPr>
          <p:nvPr/>
        </p:nvSpPr>
        <p:spPr bwMode="auto">
          <a:xfrm>
            <a:off x="1676400" y="28194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64" name="Line 40"/>
          <p:cNvSpPr>
            <a:spLocks noChangeShapeType="1"/>
          </p:cNvSpPr>
          <p:nvPr/>
        </p:nvSpPr>
        <p:spPr bwMode="auto">
          <a:xfrm>
            <a:off x="3810000" y="1066800"/>
            <a:ext cx="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65" name="Line 41"/>
          <p:cNvSpPr>
            <a:spLocks noChangeShapeType="1"/>
          </p:cNvSpPr>
          <p:nvPr/>
        </p:nvSpPr>
        <p:spPr bwMode="auto">
          <a:xfrm>
            <a:off x="3200400" y="3276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66" name="Line 42"/>
          <p:cNvSpPr>
            <a:spLocks noChangeShapeType="1"/>
          </p:cNvSpPr>
          <p:nvPr/>
        </p:nvSpPr>
        <p:spPr bwMode="auto">
          <a:xfrm>
            <a:off x="6931025" y="1066800"/>
            <a:ext cx="0" cy="304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67" name="Rectangle 43"/>
          <p:cNvSpPr>
            <a:spLocks noChangeArrowheads="1"/>
          </p:cNvSpPr>
          <p:nvPr/>
        </p:nvSpPr>
        <p:spPr bwMode="auto">
          <a:xfrm>
            <a:off x="7239000" y="838200"/>
            <a:ext cx="379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2268" name="Line 44"/>
          <p:cNvSpPr>
            <a:spLocks noChangeShapeType="1"/>
          </p:cNvSpPr>
          <p:nvPr/>
        </p:nvSpPr>
        <p:spPr bwMode="auto">
          <a:xfrm flipV="1">
            <a:off x="6248400" y="3048000"/>
            <a:ext cx="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69" name="Line 45"/>
          <p:cNvSpPr>
            <a:spLocks noChangeShapeType="1"/>
          </p:cNvSpPr>
          <p:nvPr/>
        </p:nvSpPr>
        <p:spPr bwMode="auto">
          <a:xfrm flipH="1">
            <a:off x="4495800" y="45720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0" name="Line 46"/>
          <p:cNvSpPr>
            <a:spLocks noChangeShapeType="1"/>
          </p:cNvSpPr>
          <p:nvPr/>
        </p:nvSpPr>
        <p:spPr bwMode="auto">
          <a:xfrm>
            <a:off x="4572000" y="1066800"/>
            <a:ext cx="0" cy="2438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1" name="Line 47"/>
          <p:cNvSpPr>
            <a:spLocks noChangeShapeType="1"/>
          </p:cNvSpPr>
          <p:nvPr/>
        </p:nvSpPr>
        <p:spPr bwMode="auto">
          <a:xfrm>
            <a:off x="4191000" y="35052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2" name="Line 48"/>
          <p:cNvSpPr>
            <a:spLocks noChangeShapeType="1"/>
          </p:cNvSpPr>
          <p:nvPr/>
        </p:nvSpPr>
        <p:spPr bwMode="auto">
          <a:xfrm>
            <a:off x="4191000" y="35052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3" name="Line 49"/>
          <p:cNvSpPr>
            <a:spLocks noChangeShapeType="1"/>
          </p:cNvSpPr>
          <p:nvPr/>
        </p:nvSpPr>
        <p:spPr bwMode="auto">
          <a:xfrm>
            <a:off x="4876800" y="10668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4" name="Line 50"/>
          <p:cNvSpPr>
            <a:spLocks noChangeShapeType="1"/>
          </p:cNvSpPr>
          <p:nvPr/>
        </p:nvSpPr>
        <p:spPr bwMode="auto">
          <a:xfrm>
            <a:off x="4876800" y="1676400"/>
            <a:ext cx="1068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5" name="Line 51"/>
          <p:cNvSpPr>
            <a:spLocks noChangeShapeType="1"/>
          </p:cNvSpPr>
          <p:nvPr/>
        </p:nvSpPr>
        <p:spPr bwMode="auto">
          <a:xfrm>
            <a:off x="5945188" y="1676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6" name="Line 52"/>
          <p:cNvSpPr>
            <a:spLocks noChangeShapeType="1"/>
          </p:cNvSpPr>
          <p:nvPr/>
        </p:nvSpPr>
        <p:spPr bwMode="auto">
          <a:xfrm>
            <a:off x="5410200" y="6067425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7" name="Line 53"/>
          <p:cNvSpPr>
            <a:spLocks noChangeShapeType="1"/>
          </p:cNvSpPr>
          <p:nvPr/>
        </p:nvSpPr>
        <p:spPr bwMode="auto">
          <a:xfrm>
            <a:off x="5410200" y="5700713"/>
            <a:ext cx="7635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8" name="Line 54"/>
          <p:cNvSpPr>
            <a:spLocks noChangeShapeType="1"/>
          </p:cNvSpPr>
          <p:nvPr/>
        </p:nvSpPr>
        <p:spPr bwMode="auto">
          <a:xfrm flipV="1">
            <a:off x="6173788" y="5181600"/>
            <a:ext cx="0" cy="519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79" name="Line 55"/>
          <p:cNvSpPr>
            <a:spLocks noChangeShapeType="1"/>
          </p:cNvSpPr>
          <p:nvPr/>
        </p:nvSpPr>
        <p:spPr bwMode="auto">
          <a:xfrm>
            <a:off x="6097588" y="5181600"/>
            <a:ext cx="1827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0" name="Line 56"/>
          <p:cNvSpPr>
            <a:spLocks noChangeShapeType="1"/>
          </p:cNvSpPr>
          <p:nvPr/>
        </p:nvSpPr>
        <p:spPr bwMode="auto">
          <a:xfrm flipV="1">
            <a:off x="7924800" y="3505200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1" name="Line 57"/>
          <p:cNvSpPr>
            <a:spLocks noChangeShapeType="1"/>
          </p:cNvSpPr>
          <p:nvPr/>
        </p:nvSpPr>
        <p:spPr bwMode="auto">
          <a:xfrm flipH="1">
            <a:off x="7161213" y="3505200"/>
            <a:ext cx="7635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2" name="Line 58"/>
          <p:cNvSpPr>
            <a:spLocks noChangeShapeType="1"/>
          </p:cNvSpPr>
          <p:nvPr/>
        </p:nvSpPr>
        <p:spPr bwMode="auto">
          <a:xfrm>
            <a:off x="7161213" y="1066800"/>
            <a:ext cx="0" cy="2438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3" name="Line 59"/>
          <p:cNvSpPr>
            <a:spLocks noChangeShapeType="1"/>
          </p:cNvSpPr>
          <p:nvPr/>
        </p:nvSpPr>
        <p:spPr bwMode="auto">
          <a:xfrm>
            <a:off x="7469188" y="1219200"/>
            <a:ext cx="0" cy="1835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4" name="Line 60"/>
          <p:cNvSpPr>
            <a:spLocks noChangeShapeType="1"/>
          </p:cNvSpPr>
          <p:nvPr/>
        </p:nvSpPr>
        <p:spPr bwMode="auto">
          <a:xfrm>
            <a:off x="7469188" y="3048000"/>
            <a:ext cx="1293812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5" name="Line 61"/>
          <p:cNvSpPr>
            <a:spLocks noChangeShapeType="1"/>
          </p:cNvSpPr>
          <p:nvPr/>
        </p:nvSpPr>
        <p:spPr bwMode="auto">
          <a:xfrm>
            <a:off x="8763000" y="3054350"/>
            <a:ext cx="0" cy="2646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6" name="Line 62"/>
          <p:cNvSpPr>
            <a:spLocks noChangeShapeType="1"/>
          </p:cNvSpPr>
          <p:nvPr/>
        </p:nvSpPr>
        <p:spPr bwMode="auto">
          <a:xfrm>
            <a:off x="8763000" y="5700713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7" name="Line 63"/>
          <p:cNvSpPr>
            <a:spLocks noChangeShapeType="1"/>
          </p:cNvSpPr>
          <p:nvPr/>
        </p:nvSpPr>
        <p:spPr bwMode="auto">
          <a:xfrm>
            <a:off x="8458200" y="5700713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8" name="Line 64"/>
          <p:cNvSpPr>
            <a:spLocks noChangeShapeType="1"/>
          </p:cNvSpPr>
          <p:nvPr/>
        </p:nvSpPr>
        <p:spPr bwMode="auto">
          <a:xfrm>
            <a:off x="8991600" y="1066800"/>
            <a:ext cx="0" cy="500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89" name="Line 65"/>
          <p:cNvSpPr>
            <a:spLocks noChangeShapeType="1"/>
          </p:cNvSpPr>
          <p:nvPr/>
        </p:nvSpPr>
        <p:spPr bwMode="auto">
          <a:xfrm>
            <a:off x="8610600" y="60674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90" name="Line 66"/>
          <p:cNvSpPr>
            <a:spLocks noChangeShapeType="1"/>
          </p:cNvSpPr>
          <p:nvPr/>
        </p:nvSpPr>
        <p:spPr bwMode="auto">
          <a:xfrm>
            <a:off x="1676400" y="586740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2291" name="Rectangle 67"/>
          <p:cNvSpPr>
            <a:spLocks noChangeArrowheads="1"/>
          </p:cNvSpPr>
          <p:nvPr/>
        </p:nvSpPr>
        <p:spPr bwMode="auto">
          <a:xfrm>
            <a:off x="1866900" y="2414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通信</a:t>
            </a:r>
          </a:p>
        </p:txBody>
      </p:sp>
      <p:sp>
        <p:nvSpPr>
          <p:cNvPr id="52292" name="Rectangle 68"/>
          <p:cNvSpPr>
            <a:spLocks noChangeArrowheads="1"/>
          </p:cNvSpPr>
          <p:nvPr/>
        </p:nvSpPr>
        <p:spPr bwMode="auto">
          <a:xfrm>
            <a:off x="6134100" y="5691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授权</a:t>
            </a:r>
          </a:p>
        </p:txBody>
      </p:sp>
      <p:sp>
        <p:nvSpPr>
          <p:cNvPr id="52293" name="Rectangle 69"/>
          <p:cNvSpPr>
            <a:spLocks noChangeArrowheads="1"/>
          </p:cNvSpPr>
          <p:nvPr/>
        </p:nvSpPr>
        <p:spPr bwMode="auto">
          <a:xfrm>
            <a:off x="7696200" y="262413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存取</a:t>
            </a:r>
          </a:p>
        </p:txBody>
      </p:sp>
      <p:sp>
        <p:nvSpPr>
          <p:cNvPr id="52294" name="Rectangle 70"/>
          <p:cNvSpPr>
            <a:spLocks noChangeArrowheads="1"/>
          </p:cNvSpPr>
          <p:nvPr/>
        </p:nvSpPr>
        <p:spPr bwMode="auto">
          <a:xfrm>
            <a:off x="8267700" y="1881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2295" name="Rectangle 71"/>
          <p:cNvSpPr>
            <a:spLocks noChangeArrowheads="1"/>
          </p:cNvSpPr>
          <p:nvPr/>
        </p:nvSpPr>
        <p:spPr bwMode="auto">
          <a:xfrm>
            <a:off x="7316788" y="128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2296" name="Rectangle 72"/>
          <p:cNvSpPr>
            <a:spLocks noChangeArrowheads="1"/>
          </p:cNvSpPr>
          <p:nvPr/>
        </p:nvSpPr>
        <p:spPr bwMode="auto">
          <a:xfrm>
            <a:off x="5145088" y="357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持有</a:t>
            </a:r>
          </a:p>
        </p:txBody>
      </p:sp>
      <p:sp>
        <p:nvSpPr>
          <p:cNvPr id="52297" name="Rectangle 73"/>
          <p:cNvSpPr>
            <a:spLocks noChangeArrowheads="1"/>
          </p:cNvSpPr>
          <p:nvPr/>
        </p:nvSpPr>
        <p:spPr bwMode="auto">
          <a:xfrm>
            <a:off x="2971800" y="2047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组成</a:t>
            </a:r>
          </a:p>
        </p:txBody>
      </p:sp>
      <p:sp>
        <p:nvSpPr>
          <p:cNvPr id="52298" name="Rectangle 74"/>
          <p:cNvSpPr>
            <a:spLocks noChangeArrowheads="1"/>
          </p:cNvSpPr>
          <p:nvPr/>
        </p:nvSpPr>
        <p:spPr bwMode="auto">
          <a:xfrm>
            <a:off x="3048000" y="13477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2299" name="Rectangle 75"/>
          <p:cNvSpPr>
            <a:spLocks noChangeArrowheads="1"/>
          </p:cNvSpPr>
          <p:nvPr/>
        </p:nvSpPr>
        <p:spPr bwMode="auto">
          <a:xfrm>
            <a:off x="4457700" y="21859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2300" name="Rectangle 76"/>
          <p:cNvSpPr>
            <a:spLocks noChangeArrowheads="1"/>
          </p:cNvSpPr>
          <p:nvPr/>
        </p:nvSpPr>
        <p:spPr bwMode="auto">
          <a:xfrm>
            <a:off x="4953000" y="1271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雇佣</a:t>
            </a:r>
          </a:p>
        </p:txBody>
      </p:sp>
      <p:sp>
        <p:nvSpPr>
          <p:cNvPr id="52301" name="Rectangle 77"/>
          <p:cNvSpPr>
            <a:spLocks noChangeArrowheads="1"/>
          </p:cNvSpPr>
          <p:nvPr/>
        </p:nvSpPr>
        <p:spPr bwMode="auto">
          <a:xfrm>
            <a:off x="4800600" y="4167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进入</a:t>
            </a:r>
          </a:p>
        </p:txBody>
      </p:sp>
      <p:sp>
        <p:nvSpPr>
          <p:cNvPr id="52302" name="Rectangle 78"/>
          <p:cNvSpPr>
            <a:spLocks noChangeArrowheads="1"/>
          </p:cNvSpPr>
          <p:nvPr/>
        </p:nvSpPr>
        <p:spPr bwMode="auto">
          <a:xfrm>
            <a:off x="5181600" y="3200400"/>
            <a:ext cx="1222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被进入</a:t>
            </a:r>
          </a:p>
        </p:txBody>
      </p:sp>
      <p:sp>
        <p:nvSpPr>
          <p:cNvPr id="52303" name="Rectangle 79"/>
          <p:cNvSpPr>
            <a:spLocks noChangeArrowheads="1"/>
          </p:cNvSpPr>
          <p:nvPr/>
        </p:nvSpPr>
        <p:spPr bwMode="auto">
          <a:xfrm>
            <a:off x="6096000" y="14239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修改</a:t>
            </a:r>
          </a:p>
        </p:txBody>
      </p:sp>
      <p:sp>
        <p:nvSpPr>
          <p:cNvPr id="52304" name="Rectangle 80"/>
          <p:cNvSpPr>
            <a:spLocks noChangeArrowheads="1"/>
          </p:cNvSpPr>
          <p:nvPr/>
        </p:nvSpPr>
        <p:spPr bwMode="auto">
          <a:xfrm>
            <a:off x="7124700" y="3443288"/>
            <a:ext cx="796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400" i="1">
                <a:solidFill>
                  <a:schemeClr val="tx1"/>
                </a:solidFill>
              </a:rPr>
              <a:t>修改</a:t>
            </a:r>
            <a:endParaRPr kumimoji="1" lang="zh-CN" altLang="en-US" sz="2000" i="1">
              <a:solidFill>
                <a:schemeClr val="tx1"/>
              </a:solidFill>
            </a:endParaRPr>
          </a:p>
        </p:txBody>
      </p:sp>
      <p:sp>
        <p:nvSpPr>
          <p:cNvPr id="52305" name="Rectangle 81"/>
          <p:cNvSpPr>
            <a:spLocks noChangeArrowheads="1"/>
          </p:cNvSpPr>
          <p:nvPr/>
        </p:nvSpPr>
        <p:spPr bwMode="auto">
          <a:xfrm>
            <a:off x="2095500" y="5448300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进入</a:t>
            </a:r>
          </a:p>
        </p:txBody>
      </p:sp>
      <p:sp>
        <p:nvSpPr>
          <p:cNvPr id="52306" name="Rectangle 82"/>
          <p:cNvSpPr>
            <a:spLocks noChangeArrowheads="1"/>
          </p:cNvSpPr>
          <p:nvPr/>
        </p:nvSpPr>
        <p:spPr bwMode="auto">
          <a:xfrm>
            <a:off x="685800" y="6248400"/>
            <a:ext cx="8594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en-US" altLang="zh-CN" sz="2800" i="1"/>
              <a:t>ATM</a:t>
            </a:r>
            <a:r>
              <a:rPr kumimoji="1" lang="zh-CN" altLang="en-US" sz="2800" i="1"/>
              <a:t>系统的初始对象图</a:t>
            </a:r>
          </a:p>
        </p:txBody>
      </p:sp>
    </p:spTree>
  </p:cSld>
  <p:clrMapOvr>
    <a:masterClrMapping/>
  </p:clrMapOvr>
  <p:transition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52400" y="22860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中央</a:t>
            </a:r>
          </a:p>
          <a:p>
            <a:r>
              <a:rPr kumimoji="1" lang="zh-CN" altLang="en-US" sz="3600">
                <a:solidFill>
                  <a:schemeClr val="tx1"/>
                </a:solidFill>
              </a:rPr>
              <a:t>计算机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52400" y="381000"/>
            <a:ext cx="106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总行</a:t>
            </a:r>
          </a:p>
        </p:txBody>
      </p:sp>
      <p:cxnSp>
        <p:nvCxnSpPr>
          <p:cNvPr id="53252" name="AutoShape 4"/>
          <p:cNvCxnSpPr>
            <a:cxnSpLocks noChangeShapeType="1"/>
            <a:stCxn id="53250" idx="2"/>
          </p:cNvCxnSpPr>
          <p:nvPr/>
        </p:nvCxnSpPr>
        <p:spPr bwMode="auto">
          <a:xfrm>
            <a:off x="914400" y="3276600"/>
            <a:ext cx="1588" cy="2133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76200" y="40909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/>
            <a:r>
              <a:rPr kumimoji="1" lang="zh-CN" altLang="en-US" sz="2000" i="1">
                <a:solidFill>
                  <a:schemeClr val="tx1"/>
                </a:solidFill>
              </a:rPr>
              <a:t>通信</a:t>
            </a:r>
          </a:p>
        </p:txBody>
      </p:sp>
      <p:sp>
        <p:nvSpPr>
          <p:cNvPr id="404486" name="Text Box 6"/>
          <p:cNvSpPr txBox="1">
            <a:spLocks noChangeArrowheads="1"/>
          </p:cNvSpPr>
          <p:nvPr/>
        </p:nvSpPr>
        <p:spPr bwMode="auto">
          <a:xfrm>
            <a:off x="1219200" y="533400"/>
            <a:ext cx="15240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kumimoji="1" lang="zh-CN" altLang="en-US" sz="24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银行代码</a:t>
            </a:r>
            <a:endParaRPr kumimoji="1" lang="zh-CN" altLang="en-US" sz="2400" b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28600" y="5548313"/>
            <a:ext cx="1447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en-US" altLang="zh-CN" sz="3600">
                <a:solidFill>
                  <a:schemeClr val="tx1"/>
                </a:solidFill>
              </a:rPr>
              <a:t>ATM</a:t>
            </a:r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>
            <a:off x="914400" y="1066800"/>
            <a:ext cx="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76200" y="1271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2895600" y="22860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分行</a:t>
            </a:r>
          </a:p>
          <a:p>
            <a:r>
              <a:rPr kumimoji="1" lang="zh-CN" altLang="en-US" sz="3600">
                <a:solidFill>
                  <a:schemeClr val="tx1"/>
                </a:solidFill>
              </a:rPr>
              <a:t>计算机</a:t>
            </a:r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2971800" y="4114800"/>
            <a:ext cx="15240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出纳</a:t>
            </a:r>
          </a:p>
          <a:p>
            <a:r>
              <a:rPr kumimoji="1" lang="zh-CN" altLang="en-US" sz="2400">
                <a:solidFill>
                  <a:schemeClr val="tx1"/>
                </a:solidFill>
              </a:rPr>
              <a:t>工作站</a:t>
            </a: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3429000" y="5548313"/>
            <a:ext cx="1828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远程业务</a:t>
            </a:r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7010400" y="5548313"/>
            <a:ext cx="1447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现金卡</a:t>
            </a:r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3733800" y="457200"/>
            <a:ext cx="12192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分行</a:t>
            </a: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6173788" y="457200"/>
            <a:ext cx="12954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帐户</a:t>
            </a: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7924800" y="457200"/>
            <a:ext cx="1143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储户</a:t>
            </a:r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auto">
          <a:xfrm>
            <a:off x="5334000" y="2438400"/>
            <a:ext cx="14478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出纳员</a:t>
            </a:r>
            <a:endParaRPr kumimoji="1" lang="zh-CN" altLang="en-US" sz="2400">
              <a:solidFill>
                <a:schemeClr val="tx1"/>
              </a:solidFill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5945188" y="4267200"/>
            <a:ext cx="1828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kumimoji="1" lang="zh-CN" altLang="en-US" sz="3600">
                <a:solidFill>
                  <a:schemeClr val="tx1"/>
                </a:solidFill>
              </a:rPr>
              <a:t>出纳业务</a:t>
            </a:r>
            <a:endParaRPr kumimoji="1" lang="zh-CN" altLang="en-US" sz="2400">
              <a:solidFill>
                <a:schemeClr val="tx1"/>
              </a:solidFill>
            </a:endParaRPr>
          </a:p>
        </p:txBody>
      </p:sp>
      <p:sp>
        <p:nvSpPr>
          <p:cNvPr id="53267" name="AutoShape 19"/>
          <p:cNvSpPr>
            <a:spLocks noChangeArrowheads="1"/>
          </p:cNvSpPr>
          <p:nvPr/>
        </p:nvSpPr>
        <p:spPr bwMode="auto">
          <a:xfrm rot="-5400000">
            <a:off x="2679170" y="657225"/>
            <a:ext cx="304800" cy="209550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>
            <a:off x="2936345" y="762000"/>
            <a:ext cx="79745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4953000" y="7620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>
            <a:off x="7469188" y="762000"/>
            <a:ext cx="4556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72" name="Text Box 24"/>
          <p:cNvSpPr txBox="1">
            <a:spLocks noChangeArrowheads="1"/>
          </p:cNvSpPr>
          <p:nvPr/>
        </p:nvSpPr>
        <p:spPr bwMode="auto">
          <a:xfrm>
            <a:off x="5945188" y="4826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  <a:endParaRPr kumimoji="1" lang="zh-CN" altLang="en-US" sz="24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7316788" y="4572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74" name="Rectangle 26"/>
          <p:cNvSpPr>
            <a:spLocks noChangeArrowheads="1"/>
          </p:cNvSpPr>
          <p:nvPr/>
        </p:nvSpPr>
        <p:spPr bwMode="auto">
          <a:xfrm>
            <a:off x="762000" y="5181600"/>
            <a:ext cx="379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75" name="Rectangle 27"/>
          <p:cNvSpPr>
            <a:spLocks noChangeArrowheads="1"/>
          </p:cNvSpPr>
          <p:nvPr/>
        </p:nvSpPr>
        <p:spPr bwMode="auto">
          <a:xfrm>
            <a:off x="2667000" y="2535238"/>
            <a:ext cx="379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76" name="Rectangle 28"/>
          <p:cNvSpPr>
            <a:spLocks noChangeArrowheads="1"/>
          </p:cNvSpPr>
          <p:nvPr/>
        </p:nvSpPr>
        <p:spPr bwMode="auto">
          <a:xfrm>
            <a:off x="3049588" y="3748088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77" name="Rectangle 29"/>
          <p:cNvSpPr>
            <a:spLocks noChangeArrowheads="1"/>
          </p:cNvSpPr>
          <p:nvPr/>
        </p:nvSpPr>
        <p:spPr bwMode="auto">
          <a:xfrm>
            <a:off x="4040188" y="3748088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78" name="Rectangle 30"/>
          <p:cNvSpPr>
            <a:spLocks noChangeArrowheads="1"/>
          </p:cNvSpPr>
          <p:nvPr/>
        </p:nvSpPr>
        <p:spPr bwMode="auto">
          <a:xfrm>
            <a:off x="5715000" y="4281488"/>
            <a:ext cx="3825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79" name="Rectangle 31"/>
          <p:cNvSpPr>
            <a:spLocks noChangeArrowheads="1"/>
          </p:cNvSpPr>
          <p:nvPr/>
        </p:nvSpPr>
        <p:spPr bwMode="auto">
          <a:xfrm>
            <a:off x="5791200" y="2057400"/>
            <a:ext cx="379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0" name="Rectangle 32"/>
          <p:cNvSpPr>
            <a:spLocks noChangeArrowheads="1"/>
          </p:cNvSpPr>
          <p:nvPr/>
        </p:nvSpPr>
        <p:spPr bwMode="auto">
          <a:xfrm>
            <a:off x="6097588" y="3900488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1" name="Rectangle 33"/>
          <p:cNvSpPr>
            <a:spLocks noChangeArrowheads="1"/>
          </p:cNvSpPr>
          <p:nvPr/>
        </p:nvSpPr>
        <p:spPr bwMode="auto">
          <a:xfrm>
            <a:off x="6781800" y="3900488"/>
            <a:ext cx="379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2" name="Rectangle 34"/>
          <p:cNvSpPr>
            <a:spLocks noChangeArrowheads="1"/>
          </p:cNvSpPr>
          <p:nvPr/>
        </p:nvSpPr>
        <p:spPr bwMode="auto">
          <a:xfrm>
            <a:off x="5183188" y="5395913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3" name="Rectangle 35"/>
          <p:cNvSpPr>
            <a:spLocks noChangeArrowheads="1"/>
          </p:cNvSpPr>
          <p:nvPr/>
        </p:nvSpPr>
        <p:spPr bwMode="auto">
          <a:xfrm>
            <a:off x="5183188" y="57912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4" name="Rectangle 36"/>
          <p:cNvSpPr>
            <a:spLocks noChangeArrowheads="1"/>
          </p:cNvSpPr>
          <p:nvPr/>
        </p:nvSpPr>
        <p:spPr bwMode="auto">
          <a:xfrm>
            <a:off x="3181350" y="5548313"/>
            <a:ext cx="379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5" name="Rectangle 37"/>
          <p:cNvSpPr>
            <a:spLocks noChangeArrowheads="1"/>
          </p:cNvSpPr>
          <p:nvPr/>
        </p:nvSpPr>
        <p:spPr bwMode="auto">
          <a:xfrm>
            <a:off x="8383588" y="5395913"/>
            <a:ext cx="3794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6" name="Rectangle 38"/>
          <p:cNvSpPr>
            <a:spLocks noChangeArrowheads="1"/>
          </p:cNvSpPr>
          <p:nvPr/>
        </p:nvSpPr>
        <p:spPr bwMode="auto">
          <a:xfrm>
            <a:off x="8383588" y="5791200"/>
            <a:ext cx="379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87" name="Line 39"/>
          <p:cNvSpPr>
            <a:spLocks noChangeShapeType="1"/>
          </p:cNvSpPr>
          <p:nvPr/>
        </p:nvSpPr>
        <p:spPr bwMode="auto">
          <a:xfrm>
            <a:off x="1676400" y="28194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88" name="Line 40"/>
          <p:cNvSpPr>
            <a:spLocks noChangeShapeType="1"/>
          </p:cNvSpPr>
          <p:nvPr/>
        </p:nvSpPr>
        <p:spPr bwMode="auto">
          <a:xfrm>
            <a:off x="3810000" y="1066800"/>
            <a:ext cx="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89" name="Line 41"/>
          <p:cNvSpPr>
            <a:spLocks noChangeShapeType="1"/>
          </p:cNvSpPr>
          <p:nvPr/>
        </p:nvSpPr>
        <p:spPr bwMode="auto">
          <a:xfrm>
            <a:off x="3200400" y="3276600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0" name="Line 42"/>
          <p:cNvSpPr>
            <a:spLocks noChangeShapeType="1"/>
          </p:cNvSpPr>
          <p:nvPr/>
        </p:nvSpPr>
        <p:spPr bwMode="auto">
          <a:xfrm>
            <a:off x="6931025" y="1066800"/>
            <a:ext cx="0" cy="304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1" name="Rectangle 43"/>
          <p:cNvSpPr>
            <a:spLocks noChangeArrowheads="1"/>
          </p:cNvSpPr>
          <p:nvPr/>
        </p:nvSpPr>
        <p:spPr bwMode="auto">
          <a:xfrm>
            <a:off x="7239000" y="838200"/>
            <a:ext cx="379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b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</a:t>
            </a:r>
          </a:p>
        </p:txBody>
      </p:sp>
      <p:sp>
        <p:nvSpPr>
          <p:cNvPr id="53292" name="Line 44"/>
          <p:cNvSpPr>
            <a:spLocks noChangeShapeType="1"/>
          </p:cNvSpPr>
          <p:nvPr/>
        </p:nvSpPr>
        <p:spPr bwMode="auto">
          <a:xfrm flipV="1">
            <a:off x="6248400" y="3048000"/>
            <a:ext cx="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3" name="Line 45"/>
          <p:cNvSpPr>
            <a:spLocks noChangeShapeType="1"/>
          </p:cNvSpPr>
          <p:nvPr/>
        </p:nvSpPr>
        <p:spPr bwMode="auto">
          <a:xfrm flipH="1">
            <a:off x="4495800" y="457200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4" name="Line 46"/>
          <p:cNvSpPr>
            <a:spLocks noChangeShapeType="1"/>
          </p:cNvSpPr>
          <p:nvPr/>
        </p:nvSpPr>
        <p:spPr bwMode="auto">
          <a:xfrm>
            <a:off x="4572000" y="1066800"/>
            <a:ext cx="0" cy="2438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5" name="Line 47"/>
          <p:cNvSpPr>
            <a:spLocks noChangeShapeType="1"/>
          </p:cNvSpPr>
          <p:nvPr/>
        </p:nvSpPr>
        <p:spPr bwMode="auto">
          <a:xfrm>
            <a:off x="4191000" y="35052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6" name="Line 48"/>
          <p:cNvSpPr>
            <a:spLocks noChangeShapeType="1"/>
          </p:cNvSpPr>
          <p:nvPr/>
        </p:nvSpPr>
        <p:spPr bwMode="auto">
          <a:xfrm>
            <a:off x="4191000" y="35052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7" name="Line 49"/>
          <p:cNvSpPr>
            <a:spLocks noChangeShapeType="1"/>
          </p:cNvSpPr>
          <p:nvPr/>
        </p:nvSpPr>
        <p:spPr bwMode="auto">
          <a:xfrm>
            <a:off x="4876800" y="10668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8" name="Line 50"/>
          <p:cNvSpPr>
            <a:spLocks noChangeShapeType="1"/>
          </p:cNvSpPr>
          <p:nvPr/>
        </p:nvSpPr>
        <p:spPr bwMode="auto">
          <a:xfrm>
            <a:off x="4876800" y="1676400"/>
            <a:ext cx="10683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99" name="Line 51"/>
          <p:cNvSpPr>
            <a:spLocks noChangeShapeType="1"/>
          </p:cNvSpPr>
          <p:nvPr/>
        </p:nvSpPr>
        <p:spPr bwMode="auto">
          <a:xfrm>
            <a:off x="5945188" y="16764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0" name="Line 52"/>
          <p:cNvSpPr>
            <a:spLocks noChangeShapeType="1"/>
          </p:cNvSpPr>
          <p:nvPr/>
        </p:nvSpPr>
        <p:spPr bwMode="auto">
          <a:xfrm>
            <a:off x="5410200" y="6067425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1" name="Line 53"/>
          <p:cNvSpPr>
            <a:spLocks noChangeShapeType="1"/>
          </p:cNvSpPr>
          <p:nvPr/>
        </p:nvSpPr>
        <p:spPr bwMode="auto">
          <a:xfrm>
            <a:off x="5410200" y="5700713"/>
            <a:ext cx="7635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2" name="Line 54"/>
          <p:cNvSpPr>
            <a:spLocks noChangeShapeType="1"/>
          </p:cNvSpPr>
          <p:nvPr/>
        </p:nvSpPr>
        <p:spPr bwMode="auto">
          <a:xfrm flipV="1">
            <a:off x="6173788" y="5181600"/>
            <a:ext cx="0" cy="5191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3" name="Line 55"/>
          <p:cNvSpPr>
            <a:spLocks noChangeShapeType="1"/>
          </p:cNvSpPr>
          <p:nvPr/>
        </p:nvSpPr>
        <p:spPr bwMode="auto">
          <a:xfrm>
            <a:off x="6097588" y="5181600"/>
            <a:ext cx="18272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4" name="Line 56"/>
          <p:cNvSpPr>
            <a:spLocks noChangeShapeType="1"/>
          </p:cNvSpPr>
          <p:nvPr/>
        </p:nvSpPr>
        <p:spPr bwMode="auto">
          <a:xfrm flipV="1">
            <a:off x="7924800" y="3505200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5" name="Line 57"/>
          <p:cNvSpPr>
            <a:spLocks noChangeShapeType="1"/>
          </p:cNvSpPr>
          <p:nvPr/>
        </p:nvSpPr>
        <p:spPr bwMode="auto">
          <a:xfrm flipH="1">
            <a:off x="7161213" y="3505200"/>
            <a:ext cx="7635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6" name="Line 58"/>
          <p:cNvSpPr>
            <a:spLocks noChangeShapeType="1"/>
          </p:cNvSpPr>
          <p:nvPr/>
        </p:nvSpPr>
        <p:spPr bwMode="auto">
          <a:xfrm>
            <a:off x="7161213" y="1066800"/>
            <a:ext cx="0" cy="2438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7" name="Line 59"/>
          <p:cNvSpPr>
            <a:spLocks noChangeShapeType="1"/>
          </p:cNvSpPr>
          <p:nvPr/>
        </p:nvSpPr>
        <p:spPr bwMode="auto">
          <a:xfrm>
            <a:off x="7469188" y="1219200"/>
            <a:ext cx="0" cy="1835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8" name="Line 60"/>
          <p:cNvSpPr>
            <a:spLocks noChangeShapeType="1"/>
          </p:cNvSpPr>
          <p:nvPr/>
        </p:nvSpPr>
        <p:spPr bwMode="auto">
          <a:xfrm>
            <a:off x="7469188" y="3048000"/>
            <a:ext cx="1293812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09" name="Line 61"/>
          <p:cNvSpPr>
            <a:spLocks noChangeShapeType="1"/>
          </p:cNvSpPr>
          <p:nvPr/>
        </p:nvSpPr>
        <p:spPr bwMode="auto">
          <a:xfrm>
            <a:off x="8763000" y="3054350"/>
            <a:ext cx="0" cy="2646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10" name="Line 62"/>
          <p:cNvSpPr>
            <a:spLocks noChangeShapeType="1"/>
          </p:cNvSpPr>
          <p:nvPr/>
        </p:nvSpPr>
        <p:spPr bwMode="auto">
          <a:xfrm>
            <a:off x="8763000" y="5700713"/>
            <a:ext cx="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11" name="Line 63"/>
          <p:cNvSpPr>
            <a:spLocks noChangeShapeType="1"/>
          </p:cNvSpPr>
          <p:nvPr/>
        </p:nvSpPr>
        <p:spPr bwMode="auto">
          <a:xfrm>
            <a:off x="8458200" y="5700713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12" name="Line 64"/>
          <p:cNvSpPr>
            <a:spLocks noChangeShapeType="1"/>
          </p:cNvSpPr>
          <p:nvPr/>
        </p:nvSpPr>
        <p:spPr bwMode="auto">
          <a:xfrm>
            <a:off x="8991600" y="1066800"/>
            <a:ext cx="0" cy="5000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13" name="Line 65"/>
          <p:cNvSpPr>
            <a:spLocks noChangeShapeType="1"/>
          </p:cNvSpPr>
          <p:nvPr/>
        </p:nvSpPr>
        <p:spPr bwMode="auto">
          <a:xfrm>
            <a:off x="8610600" y="60674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14" name="Line 66"/>
          <p:cNvSpPr>
            <a:spLocks noChangeShapeType="1"/>
          </p:cNvSpPr>
          <p:nvPr/>
        </p:nvSpPr>
        <p:spPr bwMode="auto">
          <a:xfrm>
            <a:off x="1676400" y="586740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315" name="Rectangle 67"/>
          <p:cNvSpPr>
            <a:spLocks noChangeArrowheads="1"/>
          </p:cNvSpPr>
          <p:nvPr/>
        </p:nvSpPr>
        <p:spPr bwMode="auto">
          <a:xfrm>
            <a:off x="1866900" y="2414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通信</a:t>
            </a:r>
          </a:p>
        </p:txBody>
      </p:sp>
      <p:sp>
        <p:nvSpPr>
          <p:cNvPr id="53316" name="Rectangle 68"/>
          <p:cNvSpPr>
            <a:spLocks noChangeArrowheads="1"/>
          </p:cNvSpPr>
          <p:nvPr/>
        </p:nvSpPr>
        <p:spPr bwMode="auto">
          <a:xfrm>
            <a:off x="6134100" y="5691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授权</a:t>
            </a:r>
          </a:p>
        </p:txBody>
      </p:sp>
      <p:sp>
        <p:nvSpPr>
          <p:cNvPr id="53317" name="Rectangle 69"/>
          <p:cNvSpPr>
            <a:spLocks noChangeArrowheads="1"/>
          </p:cNvSpPr>
          <p:nvPr/>
        </p:nvSpPr>
        <p:spPr bwMode="auto">
          <a:xfrm>
            <a:off x="7696200" y="262413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存取</a:t>
            </a:r>
          </a:p>
        </p:txBody>
      </p:sp>
      <p:sp>
        <p:nvSpPr>
          <p:cNvPr id="53318" name="Rectangle 70"/>
          <p:cNvSpPr>
            <a:spLocks noChangeArrowheads="1"/>
          </p:cNvSpPr>
          <p:nvPr/>
        </p:nvSpPr>
        <p:spPr bwMode="auto">
          <a:xfrm>
            <a:off x="8267700" y="1881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3319" name="Rectangle 71"/>
          <p:cNvSpPr>
            <a:spLocks noChangeArrowheads="1"/>
          </p:cNvSpPr>
          <p:nvPr/>
        </p:nvSpPr>
        <p:spPr bwMode="auto">
          <a:xfrm>
            <a:off x="7316788" y="128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3320" name="Rectangle 72"/>
          <p:cNvSpPr>
            <a:spLocks noChangeArrowheads="1"/>
          </p:cNvSpPr>
          <p:nvPr/>
        </p:nvSpPr>
        <p:spPr bwMode="auto">
          <a:xfrm>
            <a:off x="5145088" y="357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持有</a:t>
            </a:r>
          </a:p>
        </p:txBody>
      </p:sp>
      <p:sp>
        <p:nvSpPr>
          <p:cNvPr id="53321" name="Rectangle 73"/>
          <p:cNvSpPr>
            <a:spLocks noChangeArrowheads="1"/>
          </p:cNvSpPr>
          <p:nvPr/>
        </p:nvSpPr>
        <p:spPr bwMode="auto">
          <a:xfrm>
            <a:off x="2971800" y="2047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组成</a:t>
            </a:r>
          </a:p>
        </p:txBody>
      </p:sp>
      <p:sp>
        <p:nvSpPr>
          <p:cNvPr id="53322" name="Rectangle 74"/>
          <p:cNvSpPr>
            <a:spLocks noChangeArrowheads="1"/>
          </p:cNvSpPr>
          <p:nvPr/>
        </p:nvSpPr>
        <p:spPr bwMode="auto">
          <a:xfrm>
            <a:off x="3048000" y="13477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3323" name="Rectangle 75"/>
          <p:cNvSpPr>
            <a:spLocks noChangeArrowheads="1"/>
          </p:cNvSpPr>
          <p:nvPr/>
        </p:nvSpPr>
        <p:spPr bwMode="auto">
          <a:xfrm>
            <a:off x="4457700" y="21859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拥有</a:t>
            </a:r>
          </a:p>
        </p:txBody>
      </p:sp>
      <p:sp>
        <p:nvSpPr>
          <p:cNvPr id="53324" name="Rectangle 76"/>
          <p:cNvSpPr>
            <a:spLocks noChangeArrowheads="1"/>
          </p:cNvSpPr>
          <p:nvPr/>
        </p:nvSpPr>
        <p:spPr bwMode="auto">
          <a:xfrm>
            <a:off x="4953000" y="12715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雇佣</a:t>
            </a:r>
          </a:p>
        </p:txBody>
      </p:sp>
      <p:sp>
        <p:nvSpPr>
          <p:cNvPr id="53325" name="Rectangle 77"/>
          <p:cNvSpPr>
            <a:spLocks noChangeArrowheads="1"/>
          </p:cNvSpPr>
          <p:nvPr/>
        </p:nvSpPr>
        <p:spPr bwMode="auto">
          <a:xfrm>
            <a:off x="4800600" y="41671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进入</a:t>
            </a:r>
          </a:p>
        </p:txBody>
      </p:sp>
      <p:sp>
        <p:nvSpPr>
          <p:cNvPr id="53326" name="Rectangle 78"/>
          <p:cNvSpPr>
            <a:spLocks noChangeArrowheads="1"/>
          </p:cNvSpPr>
          <p:nvPr/>
        </p:nvSpPr>
        <p:spPr bwMode="auto">
          <a:xfrm>
            <a:off x="5181600" y="3200400"/>
            <a:ext cx="1222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被进入</a:t>
            </a:r>
          </a:p>
        </p:txBody>
      </p:sp>
      <p:sp>
        <p:nvSpPr>
          <p:cNvPr id="53327" name="Rectangle 79"/>
          <p:cNvSpPr>
            <a:spLocks noChangeArrowheads="1"/>
          </p:cNvSpPr>
          <p:nvPr/>
        </p:nvSpPr>
        <p:spPr bwMode="auto">
          <a:xfrm>
            <a:off x="6096000" y="142398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修改</a:t>
            </a:r>
          </a:p>
        </p:txBody>
      </p:sp>
      <p:sp>
        <p:nvSpPr>
          <p:cNvPr id="53328" name="Rectangle 80"/>
          <p:cNvSpPr>
            <a:spLocks noChangeArrowheads="1"/>
          </p:cNvSpPr>
          <p:nvPr/>
        </p:nvSpPr>
        <p:spPr bwMode="auto">
          <a:xfrm>
            <a:off x="7124700" y="3495675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修改</a:t>
            </a:r>
          </a:p>
        </p:txBody>
      </p:sp>
      <p:sp>
        <p:nvSpPr>
          <p:cNvPr id="53329" name="Rectangle 81"/>
          <p:cNvSpPr>
            <a:spLocks noChangeArrowheads="1"/>
          </p:cNvSpPr>
          <p:nvPr/>
        </p:nvSpPr>
        <p:spPr bwMode="auto">
          <a:xfrm>
            <a:off x="2095500" y="5448300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 i="1">
                <a:solidFill>
                  <a:schemeClr val="tx1"/>
                </a:solidFill>
              </a:rPr>
              <a:t>进入</a:t>
            </a:r>
          </a:p>
        </p:txBody>
      </p:sp>
      <p:sp>
        <p:nvSpPr>
          <p:cNvPr id="53330" name="Rectangle 82"/>
          <p:cNvSpPr>
            <a:spLocks noChangeArrowheads="1"/>
          </p:cNvSpPr>
          <p:nvPr/>
        </p:nvSpPr>
        <p:spPr bwMode="auto">
          <a:xfrm>
            <a:off x="685800" y="6248400"/>
            <a:ext cx="8594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en-US" altLang="zh-CN" sz="2800" i="1"/>
              <a:t>ATM</a:t>
            </a:r>
            <a:r>
              <a:rPr kumimoji="1" lang="zh-CN" altLang="en-US" sz="2800" i="1"/>
              <a:t>系统的初始对象图</a:t>
            </a:r>
          </a:p>
        </p:txBody>
      </p:sp>
      <p:sp>
        <p:nvSpPr>
          <p:cNvPr id="53331" name="Rectangle 83"/>
          <p:cNvSpPr>
            <a:spLocks noChangeArrowheads="1"/>
          </p:cNvSpPr>
          <p:nvPr/>
        </p:nvSpPr>
        <p:spPr bwMode="auto">
          <a:xfrm>
            <a:off x="0" y="188913"/>
            <a:ext cx="2681288" cy="4319587"/>
          </a:xfrm>
          <a:prstGeom prst="rect">
            <a:avLst/>
          </a:prstGeom>
          <a:noFill/>
          <a:ln w="25400" algn="ctr">
            <a:solidFill>
              <a:srgbClr val="FF000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53332" name="Rectangle 84"/>
          <p:cNvSpPr>
            <a:spLocks noChangeArrowheads="1"/>
          </p:cNvSpPr>
          <p:nvPr/>
        </p:nvSpPr>
        <p:spPr bwMode="auto">
          <a:xfrm>
            <a:off x="3176588" y="188913"/>
            <a:ext cx="5041900" cy="5084762"/>
          </a:xfrm>
          <a:prstGeom prst="rect">
            <a:avLst/>
          </a:prstGeom>
          <a:noFill/>
          <a:ln w="25400" algn="ctr">
            <a:solidFill>
              <a:srgbClr val="00FF0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53333" name="Line 85"/>
          <p:cNvSpPr>
            <a:spLocks noChangeShapeType="1"/>
          </p:cNvSpPr>
          <p:nvPr/>
        </p:nvSpPr>
        <p:spPr bwMode="auto">
          <a:xfrm>
            <a:off x="161925" y="5408613"/>
            <a:ext cx="0" cy="10810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53334" name="Line 86"/>
          <p:cNvSpPr>
            <a:spLocks noChangeShapeType="1"/>
          </p:cNvSpPr>
          <p:nvPr/>
        </p:nvSpPr>
        <p:spPr bwMode="auto">
          <a:xfrm flipV="1">
            <a:off x="161925" y="5364163"/>
            <a:ext cx="7966075" cy="4445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53335" name="Line 87"/>
          <p:cNvSpPr>
            <a:spLocks noChangeShapeType="1"/>
          </p:cNvSpPr>
          <p:nvPr/>
        </p:nvSpPr>
        <p:spPr bwMode="auto">
          <a:xfrm flipV="1">
            <a:off x="206375" y="6443663"/>
            <a:ext cx="8937625" cy="4445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53336" name="Line 88"/>
          <p:cNvSpPr>
            <a:spLocks noChangeShapeType="1"/>
          </p:cNvSpPr>
          <p:nvPr/>
        </p:nvSpPr>
        <p:spPr bwMode="auto">
          <a:xfrm>
            <a:off x="8172450" y="188913"/>
            <a:ext cx="0" cy="517683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53337" name="Line 89"/>
          <p:cNvSpPr>
            <a:spLocks noChangeShapeType="1"/>
          </p:cNvSpPr>
          <p:nvPr/>
        </p:nvSpPr>
        <p:spPr bwMode="auto">
          <a:xfrm flipH="1">
            <a:off x="9144000" y="188913"/>
            <a:ext cx="0" cy="6208712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53338" name="Line 90"/>
          <p:cNvSpPr>
            <a:spLocks noChangeShapeType="1"/>
          </p:cNvSpPr>
          <p:nvPr/>
        </p:nvSpPr>
        <p:spPr bwMode="auto">
          <a:xfrm flipH="1">
            <a:off x="8216900" y="188913"/>
            <a:ext cx="927100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53339" name="Text Box 91"/>
          <p:cNvSpPr txBox="1">
            <a:spLocks noChangeArrowheads="1"/>
          </p:cNvSpPr>
          <p:nvPr/>
        </p:nvSpPr>
        <p:spPr bwMode="auto">
          <a:xfrm>
            <a:off x="4032250" y="1179513"/>
            <a:ext cx="41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kumimoji="1" lang="en-US" altLang="zh-CN" sz="3600">
                <a:solidFill>
                  <a:srgbClr val="43BF5B"/>
                </a:solidFill>
              </a:rPr>
              <a:t>2</a:t>
            </a:r>
          </a:p>
        </p:txBody>
      </p:sp>
      <p:sp>
        <p:nvSpPr>
          <p:cNvPr id="53340" name="Rectangle 92"/>
          <p:cNvSpPr>
            <a:spLocks noChangeArrowheads="1"/>
          </p:cNvSpPr>
          <p:nvPr/>
        </p:nvSpPr>
        <p:spPr bwMode="auto">
          <a:xfrm>
            <a:off x="1331913" y="1133475"/>
            <a:ext cx="41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en-US" altLang="zh-CN" sz="3600">
                <a:solidFill>
                  <a:srgbClr val="FC0128"/>
                </a:solidFill>
              </a:rPr>
              <a:t>1</a:t>
            </a:r>
          </a:p>
        </p:txBody>
      </p:sp>
      <p:sp>
        <p:nvSpPr>
          <p:cNvPr id="53341" name="Rectangle 93"/>
          <p:cNvSpPr>
            <a:spLocks noChangeArrowheads="1"/>
          </p:cNvSpPr>
          <p:nvPr/>
        </p:nvSpPr>
        <p:spPr bwMode="auto">
          <a:xfrm>
            <a:off x="8486775" y="1403350"/>
            <a:ext cx="177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kumimoji="1" lang="en-US" altLang="zh-CN" sz="2800">
                <a:solidFill>
                  <a:srgbClr val="0000FF"/>
                </a:solidFill>
                <a:latin typeface="Times" pitchFamily="18" charset="0"/>
              </a:rPr>
              <a:t>3</a:t>
            </a:r>
          </a:p>
        </p:txBody>
      </p:sp>
    </p:spTree>
  </p:cSld>
  <p:clrMapOvr>
    <a:masterClrMapping/>
  </p:clrMapOvr>
  <p:transition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542613" y="549275"/>
            <a:ext cx="51203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OOA, UML,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动态模型</a:t>
            </a:r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2281253" y="1763815"/>
            <a:ext cx="6926262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zh-CN" altLang="en-US" sz="2800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 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（</a:t>
            </a:r>
            <a:r>
              <a:rPr lang="en-US" altLang="zh-CN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sequence, state diagram,   </a:t>
            </a:r>
            <a:r>
              <a:rPr lang="zh-CN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宋体" pitchFamily="2" charset="-122"/>
              </a:rPr>
              <a:t>顺序和状态图）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522288" y="2663825"/>
            <a:ext cx="82359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indent="-457200" algn="l" eaLnBrk="0" hangingPunct="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latin typeface="Times" pitchFamily="18" charset="0"/>
              </a:rPr>
              <a:t>用来描述系统与时间相关的动态行为即系统的</a:t>
            </a:r>
            <a:r>
              <a:rPr lang="zh-CN" altLang="en-US" sz="2800" dirty="0">
                <a:solidFill>
                  <a:srgbClr val="0000FF"/>
                </a:solidFill>
                <a:latin typeface="Times" pitchFamily="18" charset="0"/>
              </a:rPr>
              <a:t>控制逻辑</a:t>
            </a:r>
            <a:r>
              <a:rPr lang="zh-CN" altLang="en-US" sz="2800" dirty="0">
                <a:solidFill>
                  <a:schemeClr val="tx1"/>
                </a:solidFill>
                <a:latin typeface="Times" pitchFamily="18" charset="0"/>
              </a:rPr>
              <a:t>，表现对象彼此间经过相互作用后，随时间改变的不同运算顺序。</a:t>
            </a:r>
          </a:p>
          <a:p>
            <a:pPr algn="l" eaLnBrk="0" hangingPunct="0">
              <a:lnSpc>
                <a:spcPct val="150000"/>
              </a:lnSpc>
            </a:pPr>
            <a:endParaRPr lang="zh-CN" altLang="en-US" sz="2800" dirty="0">
              <a:solidFill>
                <a:schemeClr val="tx1"/>
              </a:solidFill>
              <a:latin typeface="Times" pitchFamily="18" charset="0"/>
            </a:endParaRPr>
          </a:p>
          <a:p>
            <a:pPr marL="457200" indent="-457200" algn="l" eaLnBrk="0" hangingPunct="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 dirty="0">
                <a:solidFill>
                  <a:schemeClr val="tx2"/>
                </a:solidFill>
                <a:latin typeface="Times" pitchFamily="18" charset="0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Times" pitchFamily="18" charset="0"/>
              </a:rPr>
              <a:t>动态模型以“事件”（</a:t>
            </a:r>
            <a:r>
              <a:rPr lang="en-US" altLang="zh-CN" sz="2800" b="0" dirty="0">
                <a:solidFill>
                  <a:schemeClr val="tx1"/>
                </a:solidFill>
                <a:latin typeface="Times" pitchFamily="18" charset="0"/>
              </a:rPr>
              <a:t>Events</a:t>
            </a:r>
            <a:r>
              <a:rPr lang="zh-CN" altLang="en-US" sz="2800" dirty="0">
                <a:solidFill>
                  <a:schemeClr val="tx1"/>
                </a:solidFill>
                <a:latin typeface="Times" pitchFamily="18" charset="0"/>
              </a:rPr>
              <a:t>）和“状态”（</a:t>
            </a:r>
            <a:r>
              <a:rPr lang="en-US" altLang="zh-CN" sz="2800" b="0" dirty="0">
                <a:solidFill>
                  <a:schemeClr val="tx1"/>
                </a:solidFill>
                <a:latin typeface="Times" pitchFamily="18" charset="0"/>
              </a:rPr>
              <a:t>States</a:t>
            </a:r>
            <a:r>
              <a:rPr lang="zh-CN" altLang="en-US" sz="2800" dirty="0">
                <a:solidFill>
                  <a:schemeClr val="tx1"/>
                </a:solidFill>
                <a:latin typeface="Times" pitchFamily="18" charset="0"/>
              </a:rPr>
              <a:t>）为其模型的主要概念。</a:t>
            </a:r>
          </a:p>
        </p:txBody>
      </p:sp>
      <p:sp>
        <p:nvSpPr>
          <p:cNvPr id="405509" name="Rectangle 5"/>
          <p:cNvSpPr>
            <a:spLocks noChangeArrowheads="1"/>
          </p:cNvSpPr>
          <p:nvPr/>
        </p:nvSpPr>
        <p:spPr bwMode="auto">
          <a:xfrm>
            <a:off x="611560" y="1786828"/>
            <a:ext cx="1992313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457200" indent="-457200" algn="l" eaLnBrk="0" hangingPunct="0"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latin typeface="Times" pitchFamily="18" charset="0"/>
                <a:ea typeface="宋体" pitchFamily="2" charset="-122"/>
              </a:rPr>
              <a:t>动态模型</a:t>
            </a:r>
          </a:p>
        </p:txBody>
      </p:sp>
    </p:spTree>
  </p:cSld>
  <p:clrMapOvr>
    <a:masterClrMapping/>
  </p:clrMapOvr>
  <p:transition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611560" y="503675"/>
            <a:ext cx="25479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90000"/>
              </a:lnSpc>
              <a:spcBef>
                <a:spcPct val="1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事件和状态</a:t>
            </a:r>
          </a:p>
        </p:txBody>
      </p:sp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502268" y="1853825"/>
            <a:ext cx="8641732" cy="4773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  <a:spcBef>
                <a:spcPct val="10000"/>
              </a:spcBef>
              <a:defRPr/>
            </a:pPr>
            <a:r>
              <a:rPr kumimoji="1" lang="zh-CN" altLang="en-US" sz="2400" dirty="0">
                <a:latin typeface="+mn-ea"/>
                <a:ea typeface="+mn-ea"/>
              </a:rPr>
              <a:t>状态：</a:t>
            </a: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对象所具有的属性值，具有时间性和持续性。状态是对象属性的一种抽象，状态指明了对象对输入事件的响应。</a:t>
            </a:r>
          </a:p>
          <a:p>
            <a:pPr algn="l">
              <a:lnSpc>
                <a:spcPct val="125000"/>
              </a:lnSpc>
              <a:spcBef>
                <a:spcPct val="10000"/>
              </a:spcBef>
              <a:defRPr/>
            </a:pPr>
            <a:r>
              <a:rPr kumimoji="1" lang="zh-CN" altLang="en-US" sz="2400" dirty="0">
                <a:latin typeface="+mn-ea"/>
                <a:ea typeface="+mn-ea"/>
              </a:rPr>
              <a:t>事件：</a:t>
            </a: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对象的触发行为，指从一个对象到另一个对象的信息的单向传递</a:t>
            </a:r>
            <a:r>
              <a:rPr kumimoji="1" lang="en-US" altLang="zh-CN" sz="2400" dirty="0">
                <a:solidFill>
                  <a:schemeClr val="tx1"/>
                </a:solidFill>
                <a:latin typeface="+mn-ea"/>
                <a:ea typeface="+mn-ea"/>
              </a:rPr>
              <a:t>(</a:t>
            </a:r>
            <a:r>
              <a:rPr kumimoji="1" lang="zh-CN" altLang="en-US" sz="2400" dirty="0">
                <a:latin typeface="+mn-ea"/>
                <a:ea typeface="+mn-ea"/>
              </a:rPr>
              <a:t>消息，调用</a:t>
            </a: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）。</a:t>
            </a:r>
          </a:p>
          <a:p>
            <a:pPr algn="l">
              <a:lnSpc>
                <a:spcPct val="125000"/>
              </a:lnSpc>
              <a:spcBef>
                <a:spcPct val="10000"/>
              </a:spcBef>
              <a:defRPr/>
            </a:pPr>
            <a:r>
              <a:rPr kumimoji="1" lang="zh-CN" altLang="en-US" sz="2400" dirty="0">
                <a:latin typeface="+mn-ea"/>
                <a:ea typeface="+mn-ea"/>
              </a:rPr>
              <a:t>脚本：</a:t>
            </a: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系统某一执行期间内出现的一系列事件。脚本范围，可包括系统中所有事件，也可以只包括被某些对象触发或产生的事件，脚本可以是执行系统的历史记录，也可以执行系统的模块。</a:t>
            </a:r>
          </a:p>
          <a:p>
            <a:pPr algn="l">
              <a:lnSpc>
                <a:spcPct val="125000"/>
              </a:lnSpc>
              <a:spcBef>
                <a:spcPct val="10000"/>
              </a:spcBef>
              <a:defRPr/>
            </a:pPr>
            <a:r>
              <a:rPr kumimoji="1"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　　在系统中具有属性值、关联的对象，可能相互激发，引起状态的一系列变化。</a:t>
            </a:r>
          </a:p>
        </p:txBody>
      </p:sp>
    </p:spTree>
  </p:cSld>
  <p:clrMapOvr>
    <a:masterClrMapping/>
  </p:clrMapOvr>
  <p:transition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Text Box 2"/>
          <p:cNvSpPr txBox="1">
            <a:spLocks noChangeArrowheads="1"/>
          </p:cNvSpPr>
          <p:nvPr/>
        </p:nvSpPr>
        <p:spPr bwMode="auto">
          <a:xfrm>
            <a:off x="3467100" y="257175"/>
            <a:ext cx="5153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FF"/>
                </a:solidFill>
                <a:latin typeface="宋体" charset="-122"/>
              </a:rPr>
              <a:t>打电话者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       </a:t>
            </a:r>
            <a:r>
              <a:rPr kumimoji="1" lang="zh-CN" altLang="en-US" sz="2400">
                <a:solidFill>
                  <a:srgbClr val="0000FF"/>
                </a:solidFill>
                <a:latin typeface="宋体" charset="-122"/>
              </a:rPr>
              <a:t>电话线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        </a:t>
            </a:r>
            <a:r>
              <a:rPr kumimoji="1" lang="zh-CN" altLang="en-US" sz="2400">
                <a:solidFill>
                  <a:srgbClr val="0000FF"/>
                </a:solidFill>
                <a:latin typeface="宋体" charset="-122"/>
              </a:rPr>
              <a:t>接电话者</a:t>
            </a:r>
          </a:p>
        </p:txBody>
      </p:sp>
      <p:pic>
        <p:nvPicPr>
          <p:cNvPr id="407557" name="Picture 5" descr="BD15352_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362200"/>
            <a:ext cx="6032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7558" name="Text Box 6"/>
          <p:cNvSpPr txBox="1">
            <a:spLocks noChangeArrowheads="1"/>
          </p:cNvSpPr>
          <p:nvPr/>
        </p:nvSpPr>
        <p:spPr bwMode="auto">
          <a:xfrm>
            <a:off x="533400" y="6324600"/>
            <a:ext cx="2417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2400" b="0">
                <a:solidFill>
                  <a:schemeClr val="tx1"/>
                </a:solidFill>
              </a:rPr>
              <a:t>     </a:t>
            </a:r>
            <a:r>
              <a:rPr kumimoji="1" lang="zh-CN" altLang="en-US" sz="2400"/>
              <a:t>打电话的脚本</a:t>
            </a:r>
          </a:p>
        </p:txBody>
      </p:sp>
      <p:sp>
        <p:nvSpPr>
          <p:cNvPr id="407559" name="Rectangle 7"/>
          <p:cNvSpPr>
            <a:spLocks noChangeArrowheads="1"/>
          </p:cNvSpPr>
          <p:nvPr/>
        </p:nvSpPr>
        <p:spPr bwMode="auto">
          <a:xfrm>
            <a:off x="342900" y="1143000"/>
            <a:ext cx="2667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1" lang="zh-CN" altLang="en-US" sz="24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打电话的场景</a:t>
            </a:r>
          </a:p>
        </p:txBody>
      </p:sp>
      <p:sp>
        <p:nvSpPr>
          <p:cNvPr id="407560" name="Text Box 8"/>
          <p:cNvSpPr txBox="1">
            <a:spLocks noChangeArrowheads="1"/>
          </p:cNvSpPr>
          <p:nvPr/>
        </p:nvSpPr>
        <p:spPr bwMode="auto">
          <a:xfrm>
            <a:off x="161925" y="1697038"/>
            <a:ext cx="3048000" cy="4508500"/>
          </a:xfrm>
          <a:prstGeom prst="rect">
            <a:avLst/>
          </a:prstGeom>
          <a:solidFill>
            <a:schemeClr val="bg2">
              <a:alpha val="50195"/>
            </a:schemeClr>
          </a:solidFill>
          <a:ln w="28575">
            <a:solidFill>
              <a:srgbClr val="2972F5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indent="288925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45000"/>
              </a:lnSpc>
            </a:pPr>
            <a:endParaRPr kumimoji="1" lang="zh-CN" altLang="en-US">
              <a:solidFill>
                <a:schemeClr val="tx1"/>
              </a:solidFill>
              <a:latin typeface="宋体" charset="-122"/>
            </a:endParaRP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、拿起电话受话器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2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、电话忙音开始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3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、拨电话号码数</a:t>
            </a: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5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4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、电话忙音结束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5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、拨电话号码数</a:t>
            </a: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5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6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、拨电话号码数</a:t>
            </a: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5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7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、拨电话号码数</a:t>
            </a: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	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8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、拨电话号码数</a:t>
            </a: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2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  </a:t>
            </a:r>
            <a:r>
              <a:rPr kumimoji="1" lang="en-US" altLang="zh-CN">
                <a:solidFill>
                  <a:schemeClr val="tx1"/>
                </a:solidFill>
              </a:rPr>
              <a:t>……………</a:t>
            </a: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..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11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、对方电话开始振铃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12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、打电话者听见振铃声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13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、对方接电话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14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、打电话方停止振铃声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15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、通电话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16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、对方挂电话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17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、电话切断</a:t>
            </a:r>
          </a:p>
          <a:p>
            <a:pPr algn="just" eaLnBrk="1" hangingPunct="1">
              <a:lnSpc>
                <a:spcPct val="90000"/>
              </a:lnSpc>
              <a:spcBef>
                <a:spcPct val="10000"/>
              </a:spcBef>
            </a:pPr>
            <a:r>
              <a:rPr kumimoji="1" lang="en-US" altLang="zh-CN">
                <a:solidFill>
                  <a:schemeClr val="tx1"/>
                </a:solidFill>
                <a:latin typeface="宋体" charset="-122"/>
              </a:rPr>
              <a:t>18</a:t>
            </a:r>
            <a:r>
              <a:rPr kumimoji="1" lang="zh-CN" altLang="en-US">
                <a:solidFill>
                  <a:schemeClr val="tx1"/>
                </a:solidFill>
                <a:latin typeface="宋体" charset="-122"/>
              </a:rPr>
              <a:t>、打电话者挂电话</a:t>
            </a:r>
          </a:p>
          <a:p>
            <a:pPr algn="just" eaLnBrk="1" hangingPunct="1">
              <a:lnSpc>
                <a:spcPct val="50000"/>
              </a:lnSpc>
            </a:pPr>
            <a:endParaRPr kumimoji="1" lang="zh-CN" altLang="en-US">
              <a:solidFill>
                <a:schemeClr val="tx1"/>
              </a:solidFill>
              <a:latin typeface="宋体" charset="-122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86213" y="646113"/>
            <a:ext cx="4114800" cy="5846762"/>
            <a:chOff x="2544" y="397"/>
            <a:chExt cx="2592" cy="3683"/>
          </a:xfrm>
        </p:grpSpPr>
        <p:sp>
          <p:nvSpPr>
            <p:cNvPr id="56358" name="Text Box 10"/>
            <p:cNvSpPr txBox="1">
              <a:spLocks noChangeArrowheads="1"/>
            </p:cNvSpPr>
            <p:nvPr/>
          </p:nvSpPr>
          <p:spPr bwMode="auto">
            <a:xfrm>
              <a:off x="2675" y="397"/>
              <a:ext cx="1038" cy="3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ct val="15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拿起接收器</a:t>
              </a:r>
            </a:p>
            <a:p>
              <a:pPr algn="just" eaLnBrk="1" hangingPunct="1">
                <a:spcBef>
                  <a:spcPct val="15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拨号音开始</a:t>
              </a:r>
            </a:p>
            <a:p>
              <a:pPr algn="just" eaLnBrk="1" hangingPunct="1">
                <a:spcBef>
                  <a:spcPct val="15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5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15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忙音结束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5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5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1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2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3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4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拨号（</a:t>
              </a:r>
              <a:r>
                <a:rPr kumimoji="1" lang="en-US" altLang="zh-CN">
                  <a:solidFill>
                    <a:schemeClr val="tx1"/>
                  </a:solidFill>
                  <a:latin typeface="宋体" charset="-122"/>
                </a:rPr>
                <a:t>8</a:t>
              </a: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）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铃声</a:t>
              </a:r>
            </a:p>
            <a:p>
              <a:pPr algn="just" eaLnBrk="1" hangingPunct="1">
                <a:lnSpc>
                  <a:spcPct val="125000"/>
                </a:lnSpc>
              </a:pPr>
              <a:endParaRPr kumimoji="1" lang="zh-CN" altLang="en-US" sz="1400">
                <a:solidFill>
                  <a:schemeClr val="tx1"/>
                </a:solidFill>
                <a:latin typeface="宋体" charset="-122"/>
              </a:endParaRP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铃声停止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电话连通</a:t>
              </a:r>
            </a:p>
            <a:p>
              <a:pPr algn="just" eaLnBrk="1" hangingPunct="1">
                <a:spcBef>
                  <a:spcPct val="20000"/>
                </a:spcBef>
              </a:pPr>
              <a:endParaRPr kumimoji="1" lang="zh-CN" altLang="en-US">
                <a:solidFill>
                  <a:schemeClr val="tx1"/>
                </a:solidFill>
                <a:latin typeface="宋体" charset="-122"/>
              </a:endParaRP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电话断开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打电话者挂机</a:t>
              </a:r>
            </a:p>
          </p:txBody>
        </p:sp>
        <p:sp>
          <p:nvSpPr>
            <p:cNvPr id="56359" name="Text Box 11"/>
            <p:cNvSpPr txBox="1">
              <a:spLocks noChangeArrowheads="1"/>
            </p:cNvSpPr>
            <p:nvPr/>
          </p:nvSpPr>
          <p:spPr bwMode="auto">
            <a:xfrm>
              <a:off x="2674" y="608"/>
              <a:ext cx="1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20000"/>
                </a:spcBef>
              </a:pPr>
              <a:endParaRPr kumimoji="1" lang="zh-CN" altLang="en-US" b="0">
                <a:solidFill>
                  <a:schemeClr val="tx1"/>
                </a:solidFill>
                <a:latin typeface="宋体" charset="-122"/>
              </a:endParaRPr>
            </a:p>
          </p:txBody>
        </p:sp>
        <p:sp>
          <p:nvSpPr>
            <p:cNvPr id="56360" name="Text Box 12"/>
            <p:cNvSpPr txBox="1">
              <a:spLocks noChangeArrowheads="1"/>
            </p:cNvSpPr>
            <p:nvPr/>
          </p:nvSpPr>
          <p:spPr bwMode="auto">
            <a:xfrm>
              <a:off x="2549" y="585"/>
              <a:ext cx="1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20000"/>
                </a:spcBef>
              </a:pPr>
              <a:endParaRPr kumimoji="1" lang="zh-CN" altLang="en-US" b="0">
                <a:solidFill>
                  <a:schemeClr val="tx1"/>
                </a:solidFill>
                <a:latin typeface="宋体" charset="-122"/>
              </a:endParaRPr>
            </a:p>
          </p:txBody>
        </p:sp>
        <p:sp>
          <p:nvSpPr>
            <p:cNvPr id="56361" name="Text Box 13"/>
            <p:cNvSpPr txBox="1">
              <a:spLocks noChangeArrowheads="1"/>
            </p:cNvSpPr>
            <p:nvPr/>
          </p:nvSpPr>
          <p:spPr bwMode="auto">
            <a:xfrm>
              <a:off x="3946" y="2379"/>
              <a:ext cx="965" cy="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铃声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受话方回答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铃声停止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电话连通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受话方挂机</a:t>
              </a:r>
            </a:p>
            <a:p>
              <a:pPr algn="just" eaLnBrk="1" hangingPunct="1">
                <a:spcBef>
                  <a:spcPct val="20000"/>
                </a:spcBef>
              </a:pPr>
              <a:r>
                <a:rPr kumimoji="1" lang="zh-CN" altLang="en-US">
                  <a:solidFill>
                    <a:schemeClr val="tx1"/>
                  </a:solidFill>
                  <a:latin typeface="宋体" charset="-122"/>
                </a:rPr>
                <a:t>电话断开</a:t>
              </a:r>
            </a:p>
          </p:txBody>
        </p:sp>
        <p:sp>
          <p:nvSpPr>
            <p:cNvPr id="56362" name="Line 14"/>
            <p:cNvSpPr>
              <a:spLocks noChangeShapeType="1"/>
            </p:cNvSpPr>
            <p:nvPr/>
          </p:nvSpPr>
          <p:spPr bwMode="auto">
            <a:xfrm flipV="1">
              <a:off x="3765" y="2782"/>
              <a:ext cx="11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3" name="Line 15"/>
            <p:cNvSpPr>
              <a:spLocks noChangeShapeType="1"/>
            </p:cNvSpPr>
            <p:nvPr/>
          </p:nvSpPr>
          <p:spPr bwMode="auto">
            <a:xfrm>
              <a:off x="2544" y="3521"/>
              <a:ext cx="23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4" name="Line 16"/>
            <p:cNvSpPr>
              <a:spLocks noChangeShapeType="1"/>
            </p:cNvSpPr>
            <p:nvPr/>
          </p:nvSpPr>
          <p:spPr bwMode="auto">
            <a:xfrm>
              <a:off x="2544" y="412"/>
              <a:ext cx="0" cy="33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5" name="Line 17"/>
            <p:cNvSpPr>
              <a:spLocks noChangeShapeType="1"/>
            </p:cNvSpPr>
            <p:nvPr/>
          </p:nvSpPr>
          <p:spPr bwMode="auto">
            <a:xfrm flipH="1">
              <a:off x="4884" y="501"/>
              <a:ext cx="0" cy="303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6" name="Line 18"/>
            <p:cNvSpPr>
              <a:spLocks noChangeShapeType="1"/>
            </p:cNvSpPr>
            <p:nvPr/>
          </p:nvSpPr>
          <p:spPr bwMode="auto">
            <a:xfrm>
              <a:off x="2557" y="606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7" name="Line 19"/>
            <p:cNvSpPr>
              <a:spLocks noChangeShapeType="1"/>
            </p:cNvSpPr>
            <p:nvPr/>
          </p:nvSpPr>
          <p:spPr bwMode="auto">
            <a:xfrm flipH="1">
              <a:off x="2550" y="762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8" name="Line 20"/>
            <p:cNvSpPr>
              <a:spLocks noChangeShapeType="1"/>
            </p:cNvSpPr>
            <p:nvPr/>
          </p:nvSpPr>
          <p:spPr bwMode="auto">
            <a:xfrm>
              <a:off x="2557" y="957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69" name="Line 21"/>
            <p:cNvSpPr>
              <a:spLocks noChangeShapeType="1"/>
            </p:cNvSpPr>
            <p:nvPr/>
          </p:nvSpPr>
          <p:spPr bwMode="auto">
            <a:xfrm>
              <a:off x="2557" y="1131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0" name="Line 22"/>
            <p:cNvSpPr>
              <a:spLocks noChangeShapeType="1"/>
            </p:cNvSpPr>
            <p:nvPr/>
          </p:nvSpPr>
          <p:spPr bwMode="auto">
            <a:xfrm>
              <a:off x="2557" y="1316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1" name="Line 23"/>
            <p:cNvSpPr>
              <a:spLocks noChangeShapeType="1"/>
            </p:cNvSpPr>
            <p:nvPr/>
          </p:nvSpPr>
          <p:spPr bwMode="auto">
            <a:xfrm>
              <a:off x="2557" y="1490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2" name="Line 24"/>
            <p:cNvSpPr>
              <a:spLocks noChangeShapeType="1"/>
            </p:cNvSpPr>
            <p:nvPr/>
          </p:nvSpPr>
          <p:spPr bwMode="auto">
            <a:xfrm>
              <a:off x="2557" y="1674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3" name="Line 25"/>
            <p:cNvSpPr>
              <a:spLocks noChangeShapeType="1"/>
            </p:cNvSpPr>
            <p:nvPr/>
          </p:nvSpPr>
          <p:spPr bwMode="auto">
            <a:xfrm>
              <a:off x="2565" y="1858"/>
              <a:ext cx="12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4" name="Line 26"/>
            <p:cNvSpPr>
              <a:spLocks noChangeShapeType="1"/>
            </p:cNvSpPr>
            <p:nvPr/>
          </p:nvSpPr>
          <p:spPr bwMode="auto">
            <a:xfrm>
              <a:off x="2557" y="2055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5" name="Line 27"/>
            <p:cNvSpPr>
              <a:spLocks noChangeShapeType="1"/>
            </p:cNvSpPr>
            <p:nvPr/>
          </p:nvSpPr>
          <p:spPr bwMode="auto">
            <a:xfrm>
              <a:off x="2557" y="2228"/>
              <a:ext cx="12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6" name="Line 28"/>
            <p:cNvSpPr>
              <a:spLocks noChangeShapeType="1"/>
            </p:cNvSpPr>
            <p:nvPr/>
          </p:nvSpPr>
          <p:spPr bwMode="auto">
            <a:xfrm>
              <a:off x="2557" y="2413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7" name="Line 29"/>
            <p:cNvSpPr>
              <a:spLocks noChangeShapeType="1"/>
            </p:cNvSpPr>
            <p:nvPr/>
          </p:nvSpPr>
          <p:spPr bwMode="auto">
            <a:xfrm>
              <a:off x="2552" y="2575"/>
              <a:ext cx="2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8" name="Line 30"/>
            <p:cNvSpPr>
              <a:spLocks noChangeShapeType="1"/>
            </p:cNvSpPr>
            <p:nvPr/>
          </p:nvSpPr>
          <p:spPr bwMode="auto">
            <a:xfrm>
              <a:off x="2544" y="2956"/>
              <a:ext cx="23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79" name="Line 31"/>
            <p:cNvSpPr>
              <a:spLocks noChangeShapeType="1"/>
            </p:cNvSpPr>
            <p:nvPr/>
          </p:nvSpPr>
          <p:spPr bwMode="auto">
            <a:xfrm>
              <a:off x="2544" y="3140"/>
              <a:ext cx="23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80" name="Line 32"/>
            <p:cNvSpPr>
              <a:spLocks noChangeShapeType="1"/>
            </p:cNvSpPr>
            <p:nvPr/>
          </p:nvSpPr>
          <p:spPr bwMode="auto">
            <a:xfrm flipH="1">
              <a:off x="3772" y="3335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81" name="Line 33"/>
            <p:cNvSpPr>
              <a:spLocks noChangeShapeType="1"/>
            </p:cNvSpPr>
            <p:nvPr/>
          </p:nvSpPr>
          <p:spPr bwMode="auto">
            <a:xfrm>
              <a:off x="2544" y="3705"/>
              <a:ext cx="12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82" name="Line 34"/>
            <p:cNvSpPr>
              <a:spLocks noChangeShapeType="1"/>
            </p:cNvSpPr>
            <p:nvPr/>
          </p:nvSpPr>
          <p:spPr bwMode="auto">
            <a:xfrm>
              <a:off x="3786" y="479"/>
              <a:ext cx="0" cy="3313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56383" name="Text Box 35"/>
            <p:cNvSpPr txBox="1">
              <a:spLocks noChangeArrowheads="1"/>
            </p:cNvSpPr>
            <p:nvPr/>
          </p:nvSpPr>
          <p:spPr bwMode="auto">
            <a:xfrm>
              <a:off x="3168" y="3792"/>
              <a:ext cx="19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kumimoji="1" lang="zh-CN" altLang="en-US" b="0">
                  <a:solidFill>
                    <a:schemeClr val="tx1"/>
                  </a:solidFill>
                </a:rPr>
                <a:t>   </a:t>
              </a:r>
              <a:r>
                <a:rPr kumimoji="1" lang="zh-CN" altLang="en-US" sz="2400"/>
                <a:t>打电话的事件追踪图</a:t>
              </a:r>
            </a:p>
          </p:txBody>
        </p:sp>
      </p:grpSp>
      <p:pic>
        <p:nvPicPr>
          <p:cNvPr id="407588" name="Picture 36" descr="BD15352_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124075"/>
            <a:ext cx="60325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7589" name="Line 37"/>
          <p:cNvSpPr>
            <a:spLocks noChangeShapeType="1"/>
          </p:cNvSpPr>
          <p:nvPr/>
        </p:nvSpPr>
        <p:spPr bwMode="auto">
          <a:xfrm>
            <a:off x="4075113" y="962025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0" name="Line 38"/>
          <p:cNvSpPr>
            <a:spLocks noChangeShapeType="1"/>
          </p:cNvSpPr>
          <p:nvPr/>
        </p:nvSpPr>
        <p:spPr bwMode="auto">
          <a:xfrm flipH="1">
            <a:off x="4022725" y="1209675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1" name="Line 39"/>
          <p:cNvSpPr>
            <a:spLocks noChangeShapeType="1"/>
          </p:cNvSpPr>
          <p:nvPr/>
        </p:nvSpPr>
        <p:spPr bwMode="auto">
          <a:xfrm>
            <a:off x="4052888" y="1519238"/>
            <a:ext cx="1947862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2" name="Line 40"/>
          <p:cNvSpPr>
            <a:spLocks noChangeShapeType="1"/>
          </p:cNvSpPr>
          <p:nvPr/>
        </p:nvSpPr>
        <p:spPr bwMode="auto">
          <a:xfrm>
            <a:off x="4060825" y="1795463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3" name="Line 41"/>
          <p:cNvSpPr>
            <a:spLocks noChangeShapeType="1"/>
          </p:cNvSpPr>
          <p:nvPr/>
        </p:nvSpPr>
        <p:spPr bwMode="auto">
          <a:xfrm>
            <a:off x="4037013" y="2089150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4" name="Line 42"/>
          <p:cNvSpPr>
            <a:spLocks noChangeShapeType="1"/>
          </p:cNvSpPr>
          <p:nvPr/>
        </p:nvSpPr>
        <p:spPr bwMode="auto">
          <a:xfrm>
            <a:off x="4041775" y="2365375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5" name="Line 43"/>
          <p:cNvSpPr>
            <a:spLocks noChangeShapeType="1"/>
          </p:cNvSpPr>
          <p:nvPr/>
        </p:nvSpPr>
        <p:spPr bwMode="auto">
          <a:xfrm>
            <a:off x="4037013" y="2657475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6" name="Line 44"/>
          <p:cNvSpPr>
            <a:spLocks noChangeShapeType="1"/>
          </p:cNvSpPr>
          <p:nvPr/>
        </p:nvSpPr>
        <p:spPr bwMode="auto">
          <a:xfrm>
            <a:off x="4032250" y="2949575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7" name="Line 45"/>
          <p:cNvSpPr>
            <a:spLocks noChangeShapeType="1"/>
          </p:cNvSpPr>
          <p:nvPr/>
        </p:nvSpPr>
        <p:spPr bwMode="auto">
          <a:xfrm>
            <a:off x="4056063" y="3262313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8" name="Line 46"/>
          <p:cNvSpPr>
            <a:spLocks noChangeShapeType="1"/>
          </p:cNvSpPr>
          <p:nvPr/>
        </p:nvSpPr>
        <p:spPr bwMode="auto">
          <a:xfrm>
            <a:off x="4056063" y="3536950"/>
            <a:ext cx="1949450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599" name="Line 47"/>
          <p:cNvSpPr>
            <a:spLocks noChangeShapeType="1"/>
          </p:cNvSpPr>
          <p:nvPr/>
        </p:nvSpPr>
        <p:spPr bwMode="auto">
          <a:xfrm>
            <a:off x="4038600" y="3830638"/>
            <a:ext cx="1947863" cy="0"/>
          </a:xfrm>
          <a:prstGeom prst="line">
            <a:avLst/>
          </a:prstGeom>
          <a:noFill/>
          <a:ln w="19050">
            <a:solidFill>
              <a:srgbClr val="FF99FF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0" name="Line 48"/>
          <p:cNvSpPr>
            <a:spLocks noChangeShapeType="1"/>
          </p:cNvSpPr>
          <p:nvPr/>
        </p:nvSpPr>
        <p:spPr bwMode="auto">
          <a:xfrm>
            <a:off x="4038600" y="4081463"/>
            <a:ext cx="3711575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1" name="Line 49"/>
          <p:cNvSpPr>
            <a:spLocks noChangeShapeType="1"/>
          </p:cNvSpPr>
          <p:nvPr/>
        </p:nvSpPr>
        <p:spPr bwMode="auto">
          <a:xfrm flipV="1">
            <a:off x="6000750" y="4416425"/>
            <a:ext cx="1774825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2" name="Line 50"/>
          <p:cNvSpPr>
            <a:spLocks noChangeShapeType="1"/>
          </p:cNvSpPr>
          <p:nvPr/>
        </p:nvSpPr>
        <p:spPr bwMode="auto">
          <a:xfrm>
            <a:off x="4038600" y="4692650"/>
            <a:ext cx="3713163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3" name="Line 51"/>
          <p:cNvSpPr>
            <a:spLocks noChangeShapeType="1"/>
          </p:cNvSpPr>
          <p:nvPr/>
        </p:nvSpPr>
        <p:spPr bwMode="auto">
          <a:xfrm>
            <a:off x="4043363" y="4984750"/>
            <a:ext cx="3711575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4" name="Line 52"/>
          <p:cNvSpPr>
            <a:spLocks noChangeShapeType="1"/>
          </p:cNvSpPr>
          <p:nvPr/>
        </p:nvSpPr>
        <p:spPr bwMode="auto">
          <a:xfrm flipH="1">
            <a:off x="5991225" y="5294313"/>
            <a:ext cx="1752600" cy="0"/>
          </a:xfrm>
          <a:prstGeom prst="line">
            <a:avLst/>
          </a:prstGeom>
          <a:noFill/>
          <a:ln w="190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5" name="Line 53"/>
          <p:cNvSpPr>
            <a:spLocks noChangeShapeType="1"/>
          </p:cNvSpPr>
          <p:nvPr/>
        </p:nvSpPr>
        <p:spPr bwMode="auto">
          <a:xfrm>
            <a:off x="4038600" y="5578475"/>
            <a:ext cx="3713163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6" name="Line 54"/>
          <p:cNvSpPr>
            <a:spLocks noChangeShapeType="1"/>
          </p:cNvSpPr>
          <p:nvPr/>
        </p:nvSpPr>
        <p:spPr bwMode="auto">
          <a:xfrm>
            <a:off x="4043363" y="5881688"/>
            <a:ext cx="1947862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7" name="Line 55"/>
          <p:cNvSpPr>
            <a:spLocks noChangeShapeType="1"/>
          </p:cNvSpPr>
          <p:nvPr/>
        </p:nvSpPr>
        <p:spPr bwMode="auto">
          <a:xfrm>
            <a:off x="4037013" y="4108450"/>
            <a:ext cx="3721100" cy="0"/>
          </a:xfrm>
          <a:prstGeom prst="line">
            <a:avLst/>
          </a:prstGeom>
          <a:noFill/>
          <a:ln w="19050">
            <a:solidFill>
              <a:srgbClr val="FFFF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407608" name="Line 56"/>
          <p:cNvSpPr>
            <a:spLocks noChangeShapeType="1"/>
          </p:cNvSpPr>
          <p:nvPr/>
        </p:nvSpPr>
        <p:spPr bwMode="auto">
          <a:xfrm>
            <a:off x="4038600" y="4110038"/>
            <a:ext cx="37338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3335338" y="639763"/>
            <a:ext cx="703262" cy="855662"/>
            <a:chOff x="384" y="288"/>
            <a:chExt cx="480" cy="624"/>
          </a:xfrm>
        </p:grpSpPr>
        <p:pic>
          <p:nvPicPr>
            <p:cNvPr id="56356" name="Picture 58" descr="PH01639J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88"/>
              <a:ext cx="480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57" name="Rectangle 59"/>
            <p:cNvSpPr>
              <a:spLocks noChangeArrowheads="1"/>
            </p:cNvSpPr>
            <p:nvPr/>
          </p:nvSpPr>
          <p:spPr bwMode="auto">
            <a:xfrm>
              <a:off x="384" y="288"/>
              <a:ext cx="480" cy="624"/>
            </a:xfrm>
            <a:prstGeom prst="rect">
              <a:avLst/>
            </a:prstGeom>
            <a:noFill/>
            <a:ln w="19050">
              <a:solidFill>
                <a:srgbClr val="D8A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7762875" y="654050"/>
            <a:ext cx="1381125" cy="881063"/>
            <a:chOff x="4896" y="288"/>
            <a:chExt cx="720" cy="576"/>
          </a:xfrm>
        </p:grpSpPr>
        <p:pic>
          <p:nvPicPr>
            <p:cNvPr id="56354" name="Picture 61" descr="BD19556_"/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" y="288"/>
              <a:ext cx="7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55" name="Rectangle 62"/>
            <p:cNvSpPr>
              <a:spLocks noChangeArrowheads="1"/>
            </p:cNvSpPr>
            <p:nvPr/>
          </p:nvSpPr>
          <p:spPr bwMode="auto">
            <a:xfrm>
              <a:off x="4896" y="288"/>
              <a:ext cx="720" cy="576"/>
            </a:xfrm>
            <a:prstGeom prst="rect">
              <a:avLst/>
            </a:prstGeom>
            <a:noFill/>
            <a:ln w="19050">
              <a:solidFill>
                <a:srgbClr val="D8A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6351" name="Oval 63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6400800" y="6400800"/>
            <a:ext cx="685800" cy="304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52" name="Oval 6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153400" y="6372225"/>
            <a:ext cx="685800" cy="3619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6353" name="Rectangle 66"/>
          <p:cNvSpPr>
            <a:spLocks noChangeArrowheads="1"/>
          </p:cNvSpPr>
          <p:nvPr/>
        </p:nvSpPr>
        <p:spPr bwMode="auto">
          <a:xfrm>
            <a:off x="0" y="381000"/>
            <a:ext cx="304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2800">
                <a:solidFill>
                  <a:srgbClr val="0000FF"/>
                </a:solidFill>
                <a:latin typeface="Verdana" pitchFamily="34" charset="0"/>
                <a:cs typeface="Times New Roman" pitchFamily="18" charset="0"/>
              </a:rPr>
              <a:t>事件追踪图举例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07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0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0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75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75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75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075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75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75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075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75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9"/>
                                            </p:cond>
                                          </p:stCondLst>
                                        </p:cTn>
                                        <p:tgtEl>
                                          <p:spTgt spid="40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7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4076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71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79" presetID="16" presetClass="entr" presetSubtype="37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4076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71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83" presetID="16" presetClass="entr" presetSubtype="37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407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71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076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9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500"/>
                                        <p:tgtEl>
                                          <p:spTgt spid="407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7500"/>
                            </p:stCondLst>
                            <p:childTnLst>
                              <p:par>
                                <p:cTn id="9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500"/>
                                        <p:tgtEl>
                                          <p:spTgt spid="407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407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5500"/>
                            </p:stCondLst>
                            <p:childTnLst>
                              <p:par>
                                <p:cTn id="10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4076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0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4" grpId="0" autoUpdateAnimBg="0"/>
      <p:bldP spid="407558" grpId="0" autoUpdateAnimBg="0"/>
      <p:bldP spid="407559" grpId="0" autoUpdateAnimBg="0"/>
      <p:bldP spid="407560" grpId="0" animBg="1" autoUpdateAnimBg="0"/>
      <p:bldP spid="407589" grpId="0" animBg="1"/>
      <p:bldP spid="407590" grpId="0" animBg="1"/>
      <p:bldP spid="407591" grpId="0" animBg="1"/>
      <p:bldP spid="407592" grpId="0" animBg="1"/>
      <p:bldP spid="407593" grpId="0" animBg="1"/>
      <p:bldP spid="407594" grpId="0" animBg="1"/>
      <p:bldP spid="407595" grpId="0" animBg="1"/>
      <p:bldP spid="407596" grpId="0" animBg="1"/>
      <p:bldP spid="407597" grpId="0" animBg="1"/>
      <p:bldP spid="407598" grpId="0" animBg="1"/>
      <p:bldP spid="407599" grpId="0" animBg="1"/>
      <p:bldP spid="407600" grpId="0" animBg="1"/>
      <p:bldP spid="407601" grpId="0" animBg="1"/>
      <p:bldP spid="407602" grpId="0" animBg="1"/>
      <p:bldP spid="407603" grpId="0" animBg="1"/>
      <p:bldP spid="407604" grpId="0" animBg="1"/>
      <p:bldP spid="407605" grpId="0" animBg="1"/>
      <p:bldP spid="407606" grpId="0" animBg="1"/>
      <p:bldP spid="407607" grpId="0" animBg="1"/>
      <p:bldP spid="40760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762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spcBef>
                <a:spcPts val="1400"/>
              </a:spcBef>
              <a:spcAft>
                <a:spcPts val="1450"/>
              </a:spcAft>
            </a:pPr>
            <a:r>
              <a:rPr lang="zh-CN" altLang="en-US" sz="3800" b="0" i="1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3800" noProof="1">
              <a:solidFill>
                <a:schemeClr val="tx1"/>
              </a:solidFill>
              <a:latin typeface="宋体" charset="-122"/>
            </a:endParaRP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304800" y="990600"/>
            <a:ext cx="0" cy="5867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V="1">
            <a:off x="1676400" y="1827213"/>
            <a:ext cx="1795463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1676400" y="2208213"/>
            <a:ext cx="18288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304800" y="2590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1676400" y="29718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1676400" y="33528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304800" y="3733800"/>
            <a:ext cx="518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>
            <a:off x="1676400" y="4097338"/>
            <a:ext cx="3810000" cy="17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304800" y="4495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>
            <a:off x="1676400" y="48768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1676400" y="5257800"/>
            <a:ext cx="1828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>
            <a:off x="304800" y="5638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 flipV="1">
            <a:off x="1676400" y="6019800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2057400" y="6080125"/>
            <a:ext cx="120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存量为零</a:t>
            </a: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685800" y="5259388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找零</a:t>
            </a:r>
          </a:p>
        </p:txBody>
      </p:sp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5727700" y="5621338"/>
            <a:ext cx="120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扣减存量</a:t>
            </a: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7623175" y="6278563"/>
            <a:ext cx="835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灯亮</a:t>
            </a:r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2200275" y="4860925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余额</a:t>
            </a: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600075" y="409733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饮料</a:t>
            </a:r>
          </a:p>
        </p:txBody>
      </p:sp>
      <p:sp>
        <p:nvSpPr>
          <p:cNvPr id="57366" name="Rectangle 22"/>
          <p:cNvSpPr>
            <a:spLocks noChangeArrowheads="1"/>
          </p:cNvSpPr>
          <p:nvPr/>
        </p:nvSpPr>
        <p:spPr bwMode="auto">
          <a:xfrm>
            <a:off x="2200275" y="4494213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结算</a:t>
            </a:r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3911600" y="3733800"/>
            <a:ext cx="149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选择键 </a:t>
            </a:r>
            <a:r>
              <a:rPr kumimoji="1" lang="en-US" altLang="zh-CN" sz="2000">
                <a:solidFill>
                  <a:schemeClr val="tx1"/>
                </a:solidFill>
              </a:rPr>
              <a:t>#</a:t>
            </a: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393700" y="3319463"/>
            <a:ext cx="120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选择按纽</a:t>
            </a:r>
          </a:p>
        </p:txBody>
      </p:sp>
      <p:sp>
        <p:nvSpPr>
          <p:cNvPr id="57369" name="Rectangle 25"/>
          <p:cNvSpPr>
            <a:spLocks noChangeArrowheads="1"/>
          </p:cNvSpPr>
          <p:nvPr/>
        </p:nvSpPr>
        <p:spPr bwMode="auto">
          <a:xfrm>
            <a:off x="4181475" y="295433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灯亮</a:t>
            </a:r>
          </a:p>
        </p:txBody>
      </p:sp>
      <p:sp>
        <p:nvSpPr>
          <p:cNvPr id="57370" name="Rectangle 26"/>
          <p:cNvSpPr>
            <a:spLocks noChangeArrowheads="1"/>
          </p:cNvSpPr>
          <p:nvPr/>
        </p:nvSpPr>
        <p:spPr bwMode="auto">
          <a:xfrm>
            <a:off x="2057400" y="2573338"/>
            <a:ext cx="120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金额总够</a:t>
            </a:r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393700" y="2192338"/>
            <a:ext cx="120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显示总额</a:t>
            </a:r>
          </a:p>
        </p:txBody>
      </p:sp>
      <p:sp>
        <p:nvSpPr>
          <p:cNvPr id="57372" name="Rectangle 28"/>
          <p:cNvSpPr>
            <a:spLocks noChangeArrowheads="1"/>
          </p:cNvSpPr>
          <p:nvPr/>
        </p:nvSpPr>
        <p:spPr bwMode="auto">
          <a:xfrm>
            <a:off x="2276475" y="181133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总额</a:t>
            </a:r>
          </a:p>
        </p:txBody>
      </p:sp>
      <p:sp>
        <p:nvSpPr>
          <p:cNvPr id="57373" name="Rectangle 29"/>
          <p:cNvSpPr>
            <a:spLocks noChangeArrowheads="1"/>
          </p:cNvSpPr>
          <p:nvPr/>
        </p:nvSpPr>
        <p:spPr bwMode="auto">
          <a:xfrm>
            <a:off x="2276475" y="1430338"/>
            <a:ext cx="695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累加</a:t>
            </a:r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393700" y="990600"/>
            <a:ext cx="120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000">
                <a:solidFill>
                  <a:schemeClr val="tx1"/>
                </a:solidFill>
              </a:rPr>
              <a:t>投入硬币</a:t>
            </a:r>
          </a:p>
        </p:txBody>
      </p:sp>
      <p:sp>
        <p:nvSpPr>
          <p:cNvPr id="57375" name="Line 31"/>
          <p:cNvSpPr>
            <a:spLocks noChangeShapeType="1"/>
          </p:cNvSpPr>
          <p:nvPr/>
        </p:nvSpPr>
        <p:spPr bwMode="auto">
          <a:xfrm>
            <a:off x="304800" y="1447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76" name="Rectangle 32"/>
          <p:cNvSpPr>
            <a:spLocks noChangeArrowheads="1"/>
          </p:cNvSpPr>
          <p:nvPr/>
        </p:nvSpPr>
        <p:spPr bwMode="auto">
          <a:xfrm>
            <a:off x="2514600" y="504825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/>
              <a:t>金额计算器</a:t>
            </a:r>
          </a:p>
        </p:txBody>
      </p:sp>
      <p:sp>
        <p:nvSpPr>
          <p:cNvPr id="57377" name="Rectangle 33"/>
          <p:cNvSpPr>
            <a:spLocks noChangeArrowheads="1"/>
          </p:cNvSpPr>
          <p:nvPr/>
        </p:nvSpPr>
        <p:spPr bwMode="auto">
          <a:xfrm>
            <a:off x="6019800" y="504825"/>
            <a:ext cx="1988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/>
              <a:t>存量计算器</a:t>
            </a:r>
          </a:p>
        </p:txBody>
      </p:sp>
      <p:sp>
        <p:nvSpPr>
          <p:cNvPr id="57378" name="Rectangle 34"/>
          <p:cNvSpPr>
            <a:spLocks noChangeArrowheads="1"/>
          </p:cNvSpPr>
          <p:nvPr/>
        </p:nvSpPr>
        <p:spPr bwMode="auto">
          <a:xfrm>
            <a:off x="-76200" y="504825"/>
            <a:ext cx="906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/>
              <a:t>顾客</a:t>
            </a:r>
          </a:p>
        </p:txBody>
      </p:sp>
      <p:sp>
        <p:nvSpPr>
          <p:cNvPr id="57379" name="Rectangle 35"/>
          <p:cNvSpPr>
            <a:spLocks noChangeArrowheads="1"/>
          </p:cNvSpPr>
          <p:nvPr/>
        </p:nvSpPr>
        <p:spPr bwMode="auto">
          <a:xfrm>
            <a:off x="1143000" y="471488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/>
              <a:t>售货机</a:t>
            </a:r>
          </a:p>
        </p:txBody>
      </p:sp>
      <p:sp>
        <p:nvSpPr>
          <p:cNvPr id="57380" name="Rectangle 36"/>
          <p:cNvSpPr>
            <a:spLocks noChangeArrowheads="1"/>
          </p:cNvSpPr>
          <p:nvPr/>
        </p:nvSpPr>
        <p:spPr bwMode="auto">
          <a:xfrm>
            <a:off x="4724400" y="471488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/>
              <a:t>选择键</a:t>
            </a:r>
          </a:p>
        </p:txBody>
      </p:sp>
      <p:sp>
        <p:nvSpPr>
          <p:cNvPr id="57381" name="Text Box 37"/>
          <p:cNvSpPr txBox="1">
            <a:spLocks noChangeArrowheads="1"/>
          </p:cNvSpPr>
          <p:nvPr/>
        </p:nvSpPr>
        <p:spPr bwMode="auto">
          <a:xfrm>
            <a:off x="228600" y="-107950"/>
            <a:ext cx="84176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/>
            <a:r>
              <a:rPr lang="zh-CN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举例：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饮料自动售货机的事件追踪图</a:t>
            </a:r>
          </a:p>
        </p:txBody>
      </p:sp>
      <p:sp>
        <p:nvSpPr>
          <p:cNvPr id="57382" name="Rectangle 38"/>
          <p:cNvSpPr>
            <a:spLocks noChangeArrowheads="1"/>
          </p:cNvSpPr>
          <p:nvPr/>
        </p:nvSpPr>
        <p:spPr bwMode="auto">
          <a:xfrm>
            <a:off x="7924800" y="471488"/>
            <a:ext cx="12666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1" lang="zh-CN" altLang="en-US" sz="2800" dirty="0"/>
              <a:t>售完灯</a:t>
            </a:r>
          </a:p>
        </p:txBody>
      </p:sp>
      <p:sp>
        <p:nvSpPr>
          <p:cNvPr id="57383" name="Line 39"/>
          <p:cNvSpPr>
            <a:spLocks noChangeShapeType="1"/>
          </p:cNvSpPr>
          <p:nvPr/>
        </p:nvSpPr>
        <p:spPr bwMode="auto">
          <a:xfrm>
            <a:off x="1676400" y="990600"/>
            <a:ext cx="0" cy="5867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84" name="Line 40"/>
          <p:cNvSpPr>
            <a:spLocks noChangeShapeType="1"/>
          </p:cNvSpPr>
          <p:nvPr/>
        </p:nvSpPr>
        <p:spPr bwMode="auto">
          <a:xfrm>
            <a:off x="3505200" y="990600"/>
            <a:ext cx="0" cy="5867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85" name="Line 41"/>
          <p:cNvSpPr>
            <a:spLocks noChangeShapeType="1"/>
          </p:cNvSpPr>
          <p:nvPr/>
        </p:nvSpPr>
        <p:spPr bwMode="auto">
          <a:xfrm>
            <a:off x="5486400" y="990600"/>
            <a:ext cx="0" cy="5867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86" name="Line 42"/>
          <p:cNvSpPr>
            <a:spLocks noChangeShapeType="1"/>
          </p:cNvSpPr>
          <p:nvPr/>
        </p:nvSpPr>
        <p:spPr bwMode="auto">
          <a:xfrm flipV="1">
            <a:off x="1676400" y="6477000"/>
            <a:ext cx="381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87" name="Line 43"/>
          <p:cNvSpPr>
            <a:spLocks noChangeShapeType="1"/>
          </p:cNvSpPr>
          <p:nvPr/>
        </p:nvSpPr>
        <p:spPr bwMode="auto">
          <a:xfrm>
            <a:off x="7315200" y="1000125"/>
            <a:ext cx="0" cy="5867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88" name="Line 44"/>
          <p:cNvSpPr>
            <a:spLocks noChangeShapeType="1"/>
          </p:cNvSpPr>
          <p:nvPr/>
        </p:nvSpPr>
        <p:spPr bwMode="auto">
          <a:xfrm>
            <a:off x="8763000" y="1000125"/>
            <a:ext cx="0" cy="5867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89" name="Line 45"/>
          <p:cNvSpPr>
            <a:spLocks noChangeShapeType="1"/>
          </p:cNvSpPr>
          <p:nvPr/>
        </p:nvSpPr>
        <p:spPr bwMode="auto">
          <a:xfrm flipV="1">
            <a:off x="1676400" y="6781800"/>
            <a:ext cx="7086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108520" y="1763713"/>
            <a:ext cx="914400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Times" pitchFamily="18" charset="0"/>
              </a:rPr>
              <a:t> </a:t>
            </a:r>
            <a:r>
              <a:rPr lang="zh-CN" altLang="en-US" sz="2400" dirty="0">
                <a:solidFill>
                  <a:srgbClr val="FF3300"/>
                </a:solidFill>
                <a:latin typeface="+mn-ea"/>
                <a:ea typeface="+mn-ea"/>
              </a:rPr>
              <a:t>顺序图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（序列图，时序图）是一种</a:t>
            </a:r>
            <a:r>
              <a:rPr lang="zh-CN" altLang="en-US" sz="2400" dirty="0">
                <a:latin typeface="+mn-ea"/>
                <a:ea typeface="+mn-ea"/>
              </a:rPr>
              <a:t>交互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图（</a:t>
            </a:r>
            <a:r>
              <a:rPr lang="en-US" altLang="zh-CN" sz="2400" dirty="0">
                <a:solidFill>
                  <a:schemeClr val="tx2"/>
                </a:solidFill>
                <a:latin typeface="+mn-ea"/>
                <a:ea typeface="+mn-ea"/>
              </a:rPr>
              <a:t>interaction diagram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），强调的是时间和消息的次序。</a:t>
            </a:r>
          </a:p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 序列图显示了一系列的对象和在这些对象之间发送和接收的消息。</a:t>
            </a:r>
          </a:p>
          <a:p>
            <a:pPr algn="l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 对象通常是命名或匿名的类的</a:t>
            </a:r>
            <a:r>
              <a:rPr lang="zh-CN" altLang="en-US" sz="2400" dirty="0">
                <a:latin typeface="+mn-ea"/>
                <a:ea typeface="+mn-ea"/>
              </a:rPr>
              <a:t>实例</a:t>
            </a:r>
            <a:r>
              <a:rPr lang="zh-CN" altLang="en-US" sz="2400" dirty="0">
                <a:solidFill>
                  <a:schemeClr val="tx2"/>
                </a:solidFill>
                <a:latin typeface="+mn-ea"/>
                <a:ea typeface="+mn-ea"/>
              </a:rPr>
              <a:t>，也可以代表其他事物的实例</a:t>
            </a:r>
            <a:r>
              <a:rPr lang="zh-CN" altLang="en-US" sz="2800" dirty="0">
                <a:solidFill>
                  <a:schemeClr val="tx2"/>
                </a:solidFill>
                <a:latin typeface="+mn-ea"/>
                <a:ea typeface="+mn-ea"/>
              </a:rPr>
              <a:t> 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611188" y="458670"/>
            <a:ext cx="39941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Sequence diagram</a:t>
            </a:r>
          </a:p>
        </p:txBody>
      </p:sp>
      <p:pic>
        <p:nvPicPr>
          <p:cNvPr id="583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38" y="4238625"/>
            <a:ext cx="4005262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4344988"/>
            <a:ext cx="3914775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Uml-SequenceD-SimpleWatch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88913"/>
            <a:ext cx="7315200" cy="630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093" name="Rectangle 5"/>
          <p:cNvSpPr>
            <a:spLocks noChangeArrowheads="1"/>
          </p:cNvSpPr>
          <p:nvPr/>
        </p:nvSpPr>
        <p:spPr bwMode="auto">
          <a:xfrm>
            <a:off x="250825" y="638175"/>
            <a:ext cx="944563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举例：手表</a:t>
            </a:r>
          </a:p>
          <a:p>
            <a:pPr>
              <a:defRPr/>
            </a:pPr>
            <a:r>
              <a:rPr kumimoji="1"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调时</a:t>
            </a:r>
          </a:p>
        </p:txBody>
      </p:sp>
    </p:spTree>
  </p:cSld>
  <p:clrMapOvr>
    <a:masterClrMapping/>
  </p:clrMapOvr>
  <p:transition>
    <p:pull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>
                <a:solidFill>
                  <a:srgbClr val="0000FF"/>
                </a:solidFill>
              </a:rPr>
              <a:t>ATM sequence diagram</a:t>
            </a: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93288" cy="817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438" y="0"/>
            <a:ext cx="9144001" cy="783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Rectangle 5"/>
          <p:cNvSpPr>
            <a:spLocks noChangeArrowheads="1"/>
          </p:cNvSpPr>
          <p:nvPr/>
        </p:nvSpPr>
        <p:spPr bwMode="auto">
          <a:xfrm>
            <a:off x="1106488" y="50800"/>
            <a:ext cx="61150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教务处教师信息查改序列图</a:t>
            </a: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171825" y="1757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57225" y="5589588"/>
            <a:ext cx="8280260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346200" indent="-13462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latin typeface="+mn-ea"/>
                <a:ea typeface="+mn-ea"/>
              </a:rPr>
              <a:t>用例模型</a:t>
            </a:r>
            <a:r>
              <a:rPr lang="zh-CN" altLang="en-US" sz="2400" dirty="0">
                <a:solidFill>
                  <a:schemeClr val="tx1"/>
                </a:solidFill>
                <a:latin typeface="+mn-ea"/>
                <a:ea typeface="+mn-ea"/>
              </a:rPr>
              <a:t>：从和系统有交互的实体（外部用户）角度出发，描述系统应该具备哪些功能。</a:t>
            </a:r>
            <a:endParaRPr lang="en-US" altLang="zh-CN" sz="2400" dirty="0">
              <a:solidFill>
                <a:schemeClr val="tx1"/>
              </a:solidFill>
              <a:latin typeface="+mn-ea"/>
              <a:ea typeface="+mn-ea"/>
            </a:endParaRPr>
          </a:p>
          <a:p>
            <a:pPr marL="469900" indent="-469900" algn="l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400" dirty="0">
                <a:latin typeface="+mn-ea"/>
                <a:ea typeface="+mn-ea"/>
              </a:rPr>
              <a:t>黑盒功能建模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041525"/>
            <a:ext cx="27940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1857375" y="2401888"/>
            <a:ext cx="1130300" cy="396875"/>
            <a:chOff x="1170" y="1162"/>
            <a:chExt cx="712" cy="250"/>
          </a:xfrm>
        </p:grpSpPr>
        <p:sp>
          <p:nvSpPr>
            <p:cNvPr id="7189" name="Text Box 6"/>
            <p:cNvSpPr txBox="1">
              <a:spLocks noChangeArrowheads="1"/>
            </p:cNvSpPr>
            <p:nvPr/>
          </p:nvSpPr>
          <p:spPr bwMode="auto">
            <a:xfrm>
              <a:off x="1170" y="1162"/>
              <a:ext cx="5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000" b="0">
                  <a:solidFill>
                    <a:schemeClr val="tx1"/>
                  </a:solidFill>
                </a:rPr>
                <a:t>角色</a:t>
              </a:r>
            </a:p>
          </p:txBody>
        </p:sp>
        <p:sp>
          <p:nvSpPr>
            <p:cNvPr id="7190" name="Line 7"/>
            <p:cNvSpPr>
              <a:spLocks noChangeShapeType="1"/>
            </p:cNvSpPr>
            <p:nvPr/>
          </p:nvSpPr>
          <p:spPr bwMode="auto">
            <a:xfrm>
              <a:off x="1655" y="1162"/>
              <a:ext cx="0" cy="22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>
              <a:prstShdw prst="shdw17" dist="17961" dir="13500000">
                <a:srgbClr val="991F0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91" name="Line 8"/>
            <p:cNvSpPr>
              <a:spLocks noChangeShapeType="1"/>
            </p:cNvSpPr>
            <p:nvPr/>
          </p:nvSpPr>
          <p:spPr bwMode="auto">
            <a:xfrm>
              <a:off x="1655" y="1298"/>
              <a:ext cx="227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>
              <a:prstShdw prst="shdw17" dist="17961" dir="13500000">
                <a:srgbClr val="991F0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74" name="Group 9"/>
          <p:cNvGrpSpPr>
            <a:grpSpLocks/>
          </p:cNvGrpSpPr>
          <p:nvPr/>
        </p:nvGrpSpPr>
        <p:grpSpPr bwMode="auto">
          <a:xfrm>
            <a:off x="5651500" y="2041525"/>
            <a:ext cx="2252663" cy="504825"/>
            <a:chOff x="3560" y="935"/>
            <a:chExt cx="1419" cy="318"/>
          </a:xfrm>
        </p:grpSpPr>
        <p:sp>
          <p:nvSpPr>
            <p:cNvPr id="7186" name="Text Box 10"/>
            <p:cNvSpPr txBox="1">
              <a:spLocks noChangeArrowheads="1"/>
            </p:cNvSpPr>
            <p:nvPr/>
          </p:nvSpPr>
          <p:spPr bwMode="auto">
            <a:xfrm>
              <a:off x="3923" y="935"/>
              <a:ext cx="10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000" b="0">
                  <a:solidFill>
                    <a:schemeClr val="tx1"/>
                  </a:solidFill>
                </a:rPr>
                <a:t>系统边界</a:t>
              </a:r>
            </a:p>
          </p:txBody>
        </p:sp>
        <p:sp>
          <p:nvSpPr>
            <p:cNvPr id="7187" name="Line 11"/>
            <p:cNvSpPr>
              <a:spLocks noChangeShapeType="1"/>
            </p:cNvSpPr>
            <p:nvPr/>
          </p:nvSpPr>
          <p:spPr bwMode="auto">
            <a:xfrm>
              <a:off x="3878" y="935"/>
              <a:ext cx="0" cy="318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>
              <a:prstShdw prst="shdw17" dist="17961" dir="13500000">
                <a:srgbClr val="991F0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8" name="Line 12"/>
            <p:cNvSpPr>
              <a:spLocks noChangeShapeType="1"/>
            </p:cNvSpPr>
            <p:nvPr/>
          </p:nvSpPr>
          <p:spPr bwMode="auto">
            <a:xfrm flipV="1">
              <a:off x="3560" y="1026"/>
              <a:ext cx="318" cy="181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>
              <a:prstShdw prst="shdw17" dist="17961" dir="13500000">
                <a:srgbClr val="991F0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75" name="Group 13"/>
          <p:cNvGrpSpPr>
            <a:grpSpLocks/>
          </p:cNvGrpSpPr>
          <p:nvPr/>
        </p:nvGrpSpPr>
        <p:grpSpPr bwMode="auto">
          <a:xfrm>
            <a:off x="5435600" y="3481388"/>
            <a:ext cx="1419225" cy="433387"/>
            <a:chOff x="3424" y="1842"/>
            <a:chExt cx="894" cy="273"/>
          </a:xfrm>
        </p:grpSpPr>
        <p:sp>
          <p:nvSpPr>
            <p:cNvPr id="7182" name="Text Box 14"/>
            <p:cNvSpPr txBox="1">
              <a:spLocks noChangeArrowheads="1"/>
            </p:cNvSpPr>
            <p:nvPr/>
          </p:nvSpPr>
          <p:spPr bwMode="auto">
            <a:xfrm>
              <a:off x="3742" y="1842"/>
              <a:ext cx="5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1" lang="zh-CN" altLang="en-US" sz="2000" b="0">
                  <a:solidFill>
                    <a:schemeClr val="tx1"/>
                  </a:solidFill>
                </a:rPr>
                <a:t>用例</a:t>
              </a:r>
            </a:p>
          </p:txBody>
        </p:sp>
        <p:grpSp>
          <p:nvGrpSpPr>
            <p:cNvPr id="7183" name="Group 15"/>
            <p:cNvGrpSpPr>
              <a:grpSpLocks/>
            </p:cNvGrpSpPr>
            <p:nvPr/>
          </p:nvGrpSpPr>
          <p:grpSpPr bwMode="auto">
            <a:xfrm>
              <a:off x="3424" y="1842"/>
              <a:ext cx="318" cy="273"/>
              <a:chOff x="3424" y="1842"/>
              <a:chExt cx="318" cy="273"/>
            </a:xfrm>
          </p:grpSpPr>
          <p:sp>
            <p:nvSpPr>
              <p:cNvPr id="7184" name="Line 16"/>
              <p:cNvSpPr>
                <a:spLocks noChangeShapeType="1"/>
              </p:cNvSpPr>
              <p:nvPr/>
            </p:nvSpPr>
            <p:spPr bwMode="auto">
              <a:xfrm>
                <a:off x="3424" y="1979"/>
                <a:ext cx="318" cy="0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/>
              </a:ln>
              <a:effectLst>
                <a:prstShdw prst="shdw17" dist="17961" dir="13500000">
                  <a:srgbClr val="991F00"/>
                </a:prst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85" name="Line 17"/>
              <p:cNvSpPr>
                <a:spLocks noChangeShapeType="1"/>
              </p:cNvSpPr>
              <p:nvPr/>
            </p:nvSpPr>
            <p:spPr bwMode="auto">
              <a:xfrm>
                <a:off x="3742" y="1842"/>
                <a:ext cx="0" cy="273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/>
              </a:ln>
              <a:effectLst>
                <a:prstShdw prst="shdw17" dist="17961" dir="13500000">
                  <a:srgbClr val="991F00"/>
                </a:prst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176" name="Group 18"/>
          <p:cNvGrpSpPr>
            <a:grpSpLocks/>
          </p:cNvGrpSpPr>
          <p:nvPr/>
        </p:nvGrpSpPr>
        <p:grpSpPr bwMode="auto">
          <a:xfrm>
            <a:off x="3276600" y="1682750"/>
            <a:ext cx="1008063" cy="863600"/>
            <a:chOff x="2064" y="709"/>
            <a:chExt cx="635" cy="544"/>
          </a:xfrm>
        </p:grpSpPr>
        <p:sp>
          <p:nvSpPr>
            <p:cNvPr id="7178" name="Line 19"/>
            <p:cNvSpPr>
              <a:spLocks noChangeShapeType="1"/>
            </p:cNvSpPr>
            <p:nvPr/>
          </p:nvSpPr>
          <p:spPr bwMode="auto">
            <a:xfrm>
              <a:off x="2154" y="981"/>
              <a:ext cx="272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>
              <a:prstShdw prst="shdw17" dist="17961" dir="13500000">
                <a:srgbClr val="991F0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179" name="Group 20"/>
            <p:cNvGrpSpPr>
              <a:grpSpLocks/>
            </p:cNvGrpSpPr>
            <p:nvPr/>
          </p:nvGrpSpPr>
          <p:grpSpPr bwMode="auto">
            <a:xfrm>
              <a:off x="2064" y="709"/>
              <a:ext cx="635" cy="544"/>
              <a:chOff x="2064" y="709"/>
              <a:chExt cx="635" cy="544"/>
            </a:xfrm>
          </p:grpSpPr>
          <p:sp>
            <p:nvSpPr>
              <p:cNvPr id="7180" name="Line 21"/>
              <p:cNvSpPr>
                <a:spLocks noChangeShapeType="1"/>
              </p:cNvSpPr>
              <p:nvPr/>
            </p:nvSpPr>
            <p:spPr bwMode="auto">
              <a:xfrm>
                <a:off x="2290" y="981"/>
                <a:ext cx="0" cy="272"/>
              </a:xfrm>
              <a:prstGeom prst="lin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/>
              </a:ln>
              <a:effectLst>
                <a:prstShdw prst="shdw17" dist="17961" dir="13500000">
                  <a:srgbClr val="991F00"/>
                </a:prst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54326" name="Text Box 22"/>
              <p:cNvSpPr txBox="1">
                <a:spLocks noChangeArrowheads="1"/>
              </p:cNvSpPr>
              <p:nvPr/>
            </p:nvSpPr>
            <p:spPr bwMode="auto">
              <a:xfrm>
                <a:off x="2064" y="709"/>
                <a:ext cx="6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8" dist="17961" dir="13500000">
                  <a:schemeClr val="bg1">
                    <a:gamma/>
                    <a:shade val="60000"/>
                    <a:invGamma/>
                  </a:schemeClr>
                </a:prstShdw>
              </a:effectLst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  <a:defRPr/>
                </a:pPr>
                <a:r>
                  <a:rPr kumimoji="1" lang="zh-CN" altLang="en-US" sz="1800">
                    <a:solidFill>
                      <a:schemeClr val="tx1"/>
                    </a:solidFill>
                    <a:ea typeface="宋体" pitchFamily="2" charset="-122"/>
                  </a:rPr>
                  <a:t>关联</a:t>
                </a:r>
              </a:p>
            </p:txBody>
          </p:sp>
        </p:grpSp>
      </p:grpSp>
      <p:sp>
        <p:nvSpPr>
          <p:cNvPr id="7177" name="Rectangle 23"/>
          <p:cNvSpPr>
            <a:spLocks noChangeArrowheads="1"/>
          </p:cNvSpPr>
          <p:nvPr/>
        </p:nvSpPr>
        <p:spPr bwMode="auto">
          <a:xfrm>
            <a:off x="566555" y="413665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用例建模</a:t>
            </a:r>
          </a:p>
        </p:txBody>
      </p:sp>
    </p:spTree>
  </p:cSld>
  <p:clrMapOvr>
    <a:masterClrMapping/>
  </p:clrMapOvr>
  <p:transition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2033588"/>
            <a:ext cx="91440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Times" pitchFamily="18" charset="0"/>
              </a:rPr>
              <a:t>        状态图（状态机），由状态、转换、事件和活动组成。</a:t>
            </a:r>
          </a:p>
          <a:p>
            <a:pPr algn="l">
              <a:lnSpc>
                <a:spcPct val="15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Times" pitchFamily="18" charset="0"/>
              </a:rPr>
              <a:t>        </a:t>
            </a:r>
            <a:r>
              <a:rPr lang="zh-CN" altLang="en-US" sz="2800" dirty="0">
                <a:solidFill>
                  <a:schemeClr val="tx2"/>
                </a:solidFill>
                <a:latin typeface="Times" pitchFamily="18" charset="0"/>
              </a:rPr>
              <a:t>描述单个对象，系统的活动情况。</a:t>
            </a: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Times" pitchFamily="18" charset="0"/>
              </a:rPr>
              <a:t>        特别是描述</a:t>
            </a:r>
            <a:r>
              <a:rPr lang="zh-CN" altLang="en-US" sz="2800" dirty="0">
                <a:latin typeface="Times" pitchFamily="18" charset="0"/>
              </a:rPr>
              <a:t>单个</a:t>
            </a:r>
            <a:r>
              <a:rPr lang="zh-CN" altLang="en-US" sz="2800" dirty="0">
                <a:solidFill>
                  <a:schemeClr val="tx2"/>
                </a:solidFill>
                <a:latin typeface="Times" pitchFamily="18" charset="0"/>
              </a:rPr>
              <a:t>对象的生命周期，</a:t>
            </a:r>
            <a:r>
              <a:rPr lang="zh-CN" altLang="en-US" sz="2800" dirty="0">
                <a:solidFill>
                  <a:srgbClr val="0000FF"/>
                </a:solidFill>
                <a:latin typeface="Times" pitchFamily="18" charset="0"/>
              </a:rPr>
              <a:t>反映式</a:t>
            </a:r>
            <a:r>
              <a:rPr lang="zh-CN" altLang="en-US" sz="2800" dirty="0">
                <a:solidFill>
                  <a:schemeClr val="tx2"/>
                </a:solidFill>
                <a:latin typeface="Times" pitchFamily="18" charset="0"/>
              </a:rPr>
              <a:t>系统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527437" y="593725"/>
            <a:ext cx="47196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State diagram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状态图</a:t>
            </a:r>
          </a:p>
        </p:txBody>
      </p:sp>
    </p:spTree>
  </p:cSld>
  <p:clrMapOvr>
    <a:masterClrMapping/>
  </p:clrMapOvr>
  <p:transition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4106863" y="1212850"/>
            <a:ext cx="1298575" cy="366713"/>
            <a:chOff x="4404" y="3096"/>
            <a:chExt cx="1080" cy="286"/>
          </a:xfrm>
        </p:grpSpPr>
        <p:grpSp>
          <p:nvGrpSpPr>
            <p:cNvPr id="63626" name="Group 3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628" name="AutoShape 4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29" name="AutoShape 5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30" name="Rectangle 6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31" name="Rectangle 7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32" name="Line 8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627" name="Text Box 9"/>
            <p:cNvSpPr txBox="1">
              <a:spLocks noChangeArrowheads="1"/>
            </p:cNvSpPr>
            <p:nvPr/>
          </p:nvSpPr>
          <p:spPr bwMode="auto">
            <a:xfrm>
              <a:off x="4512" y="3120"/>
              <a:ext cx="862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空闲</a:t>
              </a:r>
            </a:p>
          </p:txBody>
        </p:sp>
      </p:grpSp>
      <p:grpSp>
        <p:nvGrpSpPr>
          <p:cNvPr id="63491" name="Group 10"/>
          <p:cNvGrpSpPr>
            <a:grpSpLocks/>
          </p:cNvGrpSpPr>
          <p:nvPr/>
        </p:nvGrpSpPr>
        <p:grpSpPr bwMode="auto">
          <a:xfrm>
            <a:off x="4121150" y="2549525"/>
            <a:ext cx="1300163" cy="366713"/>
            <a:chOff x="4404" y="3096"/>
            <a:chExt cx="1080" cy="287"/>
          </a:xfrm>
        </p:grpSpPr>
        <p:grpSp>
          <p:nvGrpSpPr>
            <p:cNvPr id="63619" name="Group 11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621" name="AutoShape 12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22" name="AutoShape 13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23" name="Rectangle 14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24" name="Rectangle 15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25" name="Line 16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620" name="Text Box 17"/>
            <p:cNvSpPr txBox="1">
              <a:spLocks noChangeArrowheads="1"/>
            </p:cNvSpPr>
            <p:nvPr/>
          </p:nvSpPr>
          <p:spPr bwMode="auto">
            <a:xfrm>
              <a:off x="4512" y="3120"/>
              <a:ext cx="864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拨号</a:t>
              </a:r>
            </a:p>
          </p:txBody>
        </p:sp>
      </p:grpSp>
      <p:grpSp>
        <p:nvGrpSpPr>
          <p:cNvPr id="63492" name="Group 18"/>
          <p:cNvGrpSpPr>
            <a:grpSpLocks/>
          </p:cNvGrpSpPr>
          <p:nvPr/>
        </p:nvGrpSpPr>
        <p:grpSpPr bwMode="auto">
          <a:xfrm>
            <a:off x="3986213" y="3249613"/>
            <a:ext cx="1298575" cy="366712"/>
            <a:chOff x="4404" y="3096"/>
            <a:chExt cx="1080" cy="286"/>
          </a:xfrm>
        </p:grpSpPr>
        <p:grpSp>
          <p:nvGrpSpPr>
            <p:cNvPr id="63612" name="Group 19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614" name="AutoShape 20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15" name="AutoShape 21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16" name="Rectangle 22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17" name="Rectangle 23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18" name="Line 24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613" name="Text Box 25"/>
            <p:cNvSpPr txBox="1">
              <a:spLocks noChangeArrowheads="1"/>
            </p:cNvSpPr>
            <p:nvPr/>
          </p:nvSpPr>
          <p:spPr bwMode="auto">
            <a:xfrm>
              <a:off x="4512" y="3120"/>
              <a:ext cx="862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连接</a:t>
              </a:r>
            </a:p>
          </p:txBody>
        </p:sp>
      </p:grpSp>
      <p:grpSp>
        <p:nvGrpSpPr>
          <p:cNvPr id="63493" name="Group 26"/>
          <p:cNvGrpSpPr>
            <a:grpSpLocks/>
          </p:cNvGrpSpPr>
          <p:nvPr/>
        </p:nvGrpSpPr>
        <p:grpSpPr bwMode="auto">
          <a:xfrm>
            <a:off x="4211638" y="3878263"/>
            <a:ext cx="1298575" cy="366712"/>
            <a:chOff x="4404" y="3096"/>
            <a:chExt cx="1080" cy="286"/>
          </a:xfrm>
        </p:grpSpPr>
        <p:grpSp>
          <p:nvGrpSpPr>
            <p:cNvPr id="63605" name="Group 27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607" name="AutoShape 28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08" name="AutoShape 29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09" name="Rectangle 30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10" name="Rectangle 31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11" name="Line 32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606" name="Text Box 33"/>
            <p:cNvSpPr txBox="1">
              <a:spLocks noChangeArrowheads="1"/>
            </p:cNvSpPr>
            <p:nvPr/>
          </p:nvSpPr>
          <p:spPr bwMode="auto">
            <a:xfrm>
              <a:off x="4514" y="3120"/>
              <a:ext cx="860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铃响</a:t>
              </a:r>
            </a:p>
          </p:txBody>
        </p:sp>
      </p:grpSp>
      <p:grpSp>
        <p:nvGrpSpPr>
          <p:cNvPr id="63494" name="Group 34"/>
          <p:cNvGrpSpPr>
            <a:grpSpLocks/>
          </p:cNvGrpSpPr>
          <p:nvPr/>
        </p:nvGrpSpPr>
        <p:grpSpPr bwMode="auto">
          <a:xfrm>
            <a:off x="4121150" y="4652963"/>
            <a:ext cx="1300163" cy="366712"/>
            <a:chOff x="4404" y="3096"/>
            <a:chExt cx="1080" cy="286"/>
          </a:xfrm>
        </p:grpSpPr>
        <p:grpSp>
          <p:nvGrpSpPr>
            <p:cNvPr id="63598" name="Group 35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600" name="AutoShape 36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01" name="AutoShape 37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02" name="Rectangle 38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03" name="Rectangle 39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604" name="Line 40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99" name="Text Box 41"/>
            <p:cNvSpPr txBox="1">
              <a:spLocks noChangeArrowheads="1"/>
            </p:cNvSpPr>
            <p:nvPr/>
          </p:nvSpPr>
          <p:spPr bwMode="auto">
            <a:xfrm>
              <a:off x="4512" y="3120"/>
              <a:ext cx="864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连接</a:t>
              </a:r>
            </a:p>
          </p:txBody>
        </p:sp>
      </p:grpSp>
      <p:grpSp>
        <p:nvGrpSpPr>
          <p:cNvPr id="63495" name="Group 42"/>
          <p:cNvGrpSpPr>
            <a:grpSpLocks/>
          </p:cNvGrpSpPr>
          <p:nvPr/>
        </p:nvGrpSpPr>
        <p:grpSpPr bwMode="auto">
          <a:xfrm>
            <a:off x="4122738" y="5319713"/>
            <a:ext cx="1298575" cy="366712"/>
            <a:chOff x="4404" y="3096"/>
            <a:chExt cx="1080" cy="286"/>
          </a:xfrm>
        </p:grpSpPr>
        <p:grpSp>
          <p:nvGrpSpPr>
            <p:cNvPr id="63591" name="Group 43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593" name="AutoShape 44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94" name="AutoShape 45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95" name="Rectangle 46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96" name="Rectangle 47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97" name="Line 48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92" name="Text Box 49"/>
            <p:cNvSpPr txBox="1">
              <a:spLocks noChangeArrowheads="1"/>
            </p:cNvSpPr>
            <p:nvPr/>
          </p:nvSpPr>
          <p:spPr bwMode="auto">
            <a:xfrm>
              <a:off x="4512" y="3120"/>
              <a:ext cx="862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断连</a:t>
              </a:r>
            </a:p>
          </p:txBody>
        </p:sp>
      </p:grpSp>
      <p:grpSp>
        <p:nvGrpSpPr>
          <p:cNvPr id="63496" name="Group 50"/>
          <p:cNvGrpSpPr>
            <a:grpSpLocks/>
          </p:cNvGrpSpPr>
          <p:nvPr/>
        </p:nvGrpSpPr>
        <p:grpSpPr bwMode="auto">
          <a:xfrm>
            <a:off x="2185988" y="2889250"/>
            <a:ext cx="1298575" cy="366713"/>
            <a:chOff x="4404" y="3096"/>
            <a:chExt cx="1080" cy="287"/>
          </a:xfrm>
        </p:grpSpPr>
        <p:grpSp>
          <p:nvGrpSpPr>
            <p:cNvPr id="63584" name="Group 51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586" name="AutoShape 52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7" name="AutoShape 53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8" name="Rectangle 54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9" name="Rectangle 55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90" name="Line 56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85" name="Text Box 57"/>
            <p:cNvSpPr txBox="1">
              <a:spLocks noChangeArrowheads="1"/>
            </p:cNvSpPr>
            <p:nvPr/>
          </p:nvSpPr>
          <p:spPr bwMode="auto">
            <a:xfrm>
              <a:off x="4512" y="3120"/>
              <a:ext cx="86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忙音</a:t>
              </a:r>
            </a:p>
          </p:txBody>
        </p:sp>
      </p:grpSp>
      <p:grpSp>
        <p:nvGrpSpPr>
          <p:cNvPr id="63497" name="Group 58"/>
          <p:cNvGrpSpPr>
            <a:grpSpLocks/>
          </p:cNvGrpSpPr>
          <p:nvPr/>
        </p:nvGrpSpPr>
        <p:grpSpPr bwMode="auto">
          <a:xfrm>
            <a:off x="2159000" y="3624263"/>
            <a:ext cx="1298575" cy="366712"/>
            <a:chOff x="4404" y="3096"/>
            <a:chExt cx="1080" cy="287"/>
          </a:xfrm>
        </p:grpSpPr>
        <p:grpSp>
          <p:nvGrpSpPr>
            <p:cNvPr id="63577" name="Group 59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579" name="AutoShape 60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0" name="AutoShape 61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1" name="Rectangle 62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2" name="Rectangle 63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83" name="Line 64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78" name="Text Box 65"/>
            <p:cNvSpPr txBox="1">
              <a:spLocks noChangeArrowheads="1"/>
            </p:cNvSpPr>
            <p:nvPr/>
          </p:nvSpPr>
          <p:spPr bwMode="auto">
            <a:xfrm>
              <a:off x="4514" y="3120"/>
              <a:ext cx="86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快速忙音</a:t>
              </a:r>
            </a:p>
          </p:txBody>
        </p:sp>
      </p:grpSp>
      <p:grpSp>
        <p:nvGrpSpPr>
          <p:cNvPr id="63498" name="Group 66"/>
          <p:cNvGrpSpPr>
            <a:grpSpLocks/>
          </p:cNvGrpSpPr>
          <p:nvPr/>
        </p:nvGrpSpPr>
        <p:grpSpPr bwMode="auto">
          <a:xfrm>
            <a:off x="4106863" y="1889125"/>
            <a:ext cx="1298575" cy="366713"/>
            <a:chOff x="4404" y="3096"/>
            <a:chExt cx="1080" cy="287"/>
          </a:xfrm>
        </p:grpSpPr>
        <p:grpSp>
          <p:nvGrpSpPr>
            <p:cNvPr id="63570" name="Group 67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572" name="AutoShape 68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73" name="AutoShape 69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74" name="Rectangle 70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75" name="Rectangle 71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76" name="Line 72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71" name="Text Box 73"/>
            <p:cNvSpPr txBox="1">
              <a:spLocks noChangeArrowheads="1"/>
            </p:cNvSpPr>
            <p:nvPr/>
          </p:nvSpPr>
          <p:spPr bwMode="auto">
            <a:xfrm>
              <a:off x="4512" y="3120"/>
              <a:ext cx="86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拨号音</a:t>
              </a:r>
            </a:p>
          </p:txBody>
        </p:sp>
      </p:grpSp>
      <p:grpSp>
        <p:nvGrpSpPr>
          <p:cNvPr id="63499" name="Group 74"/>
          <p:cNvGrpSpPr>
            <a:grpSpLocks/>
          </p:cNvGrpSpPr>
          <p:nvPr/>
        </p:nvGrpSpPr>
        <p:grpSpPr bwMode="auto">
          <a:xfrm>
            <a:off x="6272213" y="1903413"/>
            <a:ext cx="1298575" cy="366712"/>
            <a:chOff x="4404" y="3096"/>
            <a:chExt cx="1080" cy="286"/>
          </a:xfrm>
        </p:grpSpPr>
        <p:grpSp>
          <p:nvGrpSpPr>
            <p:cNvPr id="63563" name="Group 75"/>
            <p:cNvGrpSpPr>
              <a:grpSpLocks/>
            </p:cNvGrpSpPr>
            <p:nvPr/>
          </p:nvGrpSpPr>
          <p:grpSpPr bwMode="auto">
            <a:xfrm>
              <a:off x="4404" y="3096"/>
              <a:ext cx="1080" cy="276"/>
              <a:chOff x="4404" y="3096"/>
              <a:chExt cx="1080" cy="276"/>
            </a:xfrm>
          </p:grpSpPr>
          <p:sp>
            <p:nvSpPr>
              <p:cNvPr id="63565" name="AutoShape 76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6" name="AutoShape 77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7" name="Rectangle 78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8" name="Rectangle 79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9" name="Line 80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64" name="Text Box 81"/>
            <p:cNvSpPr txBox="1">
              <a:spLocks noChangeArrowheads="1"/>
            </p:cNvSpPr>
            <p:nvPr/>
          </p:nvSpPr>
          <p:spPr bwMode="auto">
            <a:xfrm>
              <a:off x="4514" y="3120"/>
              <a:ext cx="862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超出时间</a:t>
              </a:r>
            </a:p>
          </p:txBody>
        </p:sp>
      </p:grpSp>
      <p:grpSp>
        <p:nvGrpSpPr>
          <p:cNvPr id="63500" name="Group 82"/>
          <p:cNvGrpSpPr>
            <a:grpSpLocks/>
          </p:cNvGrpSpPr>
          <p:nvPr/>
        </p:nvGrpSpPr>
        <p:grpSpPr bwMode="auto">
          <a:xfrm>
            <a:off x="6286500" y="2544763"/>
            <a:ext cx="1571625" cy="403225"/>
            <a:chOff x="4128" y="1344"/>
            <a:chExt cx="1245" cy="315"/>
          </a:xfrm>
        </p:grpSpPr>
        <p:grpSp>
          <p:nvGrpSpPr>
            <p:cNvPr id="63556" name="Group 83"/>
            <p:cNvGrpSpPr>
              <a:grpSpLocks/>
            </p:cNvGrpSpPr>
            <p:nvPr/>
          </p:nvGrpSpPr>
          <p:grpSpPr bwMode="auto">
            <a:xfrm>
              <a:off x="4128" y="1344"/>
              <a:ext cx="1245" cy="315"/>
              <a:chOff x="4404" y="3096"/>
              <a:chExt cx="1080" cy="276"/>
            </a:xfrm>
          </p:grpSpPr>
          <p:sp>
            <p:nvSpPr>
              <p:cNvPr id="63558" name="AutoShape 84"/>
              <p:cNvSpPr>
                <a:spLocks noChangeArrowheads="1"/>
              </p:cNvSpPr>
              <p:nvPr/>
            </p:nvSpPr>
            <p:spPr bwMode="auto">
              <a:xfrm flipH="1">
                <a:off x="4404" y="3096"/>
                <a:ext cx="252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59" name="AutoShape 85"/>
              <p:cNvSpPr>
                <a:spLocks noChangeArrowheads="1"/>
              </p:cNvSpPr>
              <p:nvPr/>
            </p:nvSpPr>
            <p:spPr bwMode="auto">
              <a:xfrm>
                <a:off x="5268" y="3096"/>
                <a:ext cx="216" cy="276"/>
              </a:xfrm>
              <a:prstGeom prst="flowChartDelay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0" name="Rectangle 86"/>
              <p:cNvSpPr>
                <a:spLocks noChangeArrowheads="1"/>
              </p:cNvSpPr>
              <p:nvPr/>
            </p:nvSpPr>
            <p:spPr bwMode="auto">
              <a:xfrm>
                <a:off x="4584" y="3096"/>
                <a:ext cx="744" cy="276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1" name="Rectangle 87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816" cy="240"/>
              </a:xfrm>
              <a:prstGeom prst="rect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3562" name="Line 88"/>
              <p:cNvSpPr>
                <a:spLocks noChangeShapeType="1"/>
              </p:cNvSpPr>
              <p:nvPr/>
            </p:nvSpPr>
            <p:spPr bwMode="auto">
              <a:xfrm>
                <a:off x="4560" y="3108"/>
                <a:ext cx="768" cy="0"/>
              </a:xfrm>
              <a:prstGeom prst="line">
                <a:avLst/>
              </a:prstGeom>
              <a:noFill/>
              <a:ln w="9525">
                <a:solidFill>
                  <a:srgbClr val="FF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</p:grpSp>
        <p:sp>
          <p:nvSpPr>
            <p:cNvPr id="63557" name="Text Box 89"/>
            <p:cNvSpPr txBox="1">
              <a:spLocks noChangeArrowheads="1"/>
            </p:cNvSpPr>
            <p:nvPr/>
          </p:nvSpPr>
          <p:spPr bwMode="auto">
            <a:xfrm>
              <a:off x="4237" y="1368"/>
              <a:ext cx="995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itchFamily="18" charset="0"/>
                  <a:ea typeface="宋体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>
                  <a:solidFill>
                    <a:srgbClr val="0000FF"/>
                  </a:solidFill>
                </a:rPr>
                <a:t>记录的信息</a:t>
              </a:r>
            </a:p>
          </p:txBody>
        </p:sp>
      </p:grpSp>
      <p:sp>
        <p:nvSpPr>
          <p:cNvPr id="63501" name="Line 90"/>
          <p:cNvSpPr>
            <a:spLocks noChangeShapeType="1"/>
          </p:cNvSpPr>
          <p:nvPr/>
        </p:nvSpPr>
        <p:spPr bwMode="auto">
          <a:xfrm>
            <a:off x="1812925" y="5437188"/>
            <a:ext cx="230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2" name="Line 91"/>
          <p:cNvSpPr>
            <a:spLocks noChangeShapeType="1"/>
          </p:cNvSpPr>
          <p:nvPr/>
        </p:nvSpPr>
        <p:spPr bwMode="auto">
          <a:xfrm>
            <a:off x="5405438" y="1381125"/>
            <a:ext cx="2655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3" name="Line 92"/>
          <p:cNvSpPr>
            <a:spLocks noChangeShapeType="1"/>
          </p:cNvSpPr>
          <p:nvPr/>
        </p:nvSpPr>
        <p:spPr bwMode="auto">
          <a:xfrm>
            <a:off x="5405438" y="5451475"/>
            <a:ext cx="155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4" name="Line 93"/>
          <p:cNvSpPr>
            <a:spLocks noChangeShapeType="1"/>
          </p:cNvSpPr>
          <p:nvPr/>
        </p:nvSpPr>
        <p:spPr bwMode="auto">
          <a:xfrm>
            <a:off x="1827213" y="1381125"/>
            <a:ext cx="2309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5" name="Line 94"/>
          <p:cNvSpPr>
            <a:spLocks noChangeShapeType="1"/>
          </p:cNvSpPr>
          <p:nvPr/>
        </p:nvSpPr>
        <p:spPr bwMode="auto">
          <a:xfrm>
            <a:off x="4770438" y="1581150"/>
            <a:ext cx="0" cy="307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6" name="Line 95"/>
          <p:cNvSpPr>
            <a:spLocks noChangeShapeType="1"/>
          </p:cNvSpPr>
          <p:nvPr/>
        </p:nvSpPr>
        <p:spPr bwMode="auto">
          <a:xfrm>
            <a:off x="4770438" y="2241550"/>
            <a:ext cx="0" cy="307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7" name="Line 96"/>
          <p:cNvSpPr>
            <a:spLocks noChangeShapeType="1"/>
          </p:cNvSpPr>
          <p:nvPr/>
        </p:nvSpPr>
        <p:spPr bwMode="auto">
          <a:xfrm>
            <a:off x="4770438" y="2871788"/>
            <a:ext cx="0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8" name="Line 97"/>
          <p:cNvSpPr>
            <a:spLocks noChangeShapeType="1"/>
          </p:cNvSpPr>
          <p:nvPr/>
        </p:nvSpPr>
        <p:spPr bwMode="auto">
          <a:xfrm>
            <a:off x="4770438" y="3608388"/>
            <a:ext cx="0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09" name="Line 98"/>
          <p:cNvSpPr>
            <a:spLocks noChangeShapeType="1"/>
          </p:cNvSpPr>
          <p:nvPr/>
        </p:nvSpPr>
        <p:spPr bwMode="auto">
          <a:xfrm>
            <a:off x="4770438" y="4346575"/>
            <a:ext cx="0" cy="306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0" name="Line 99"/>
          <p:cNvSpPr>
            <a:spLocks noChangeShapeType="1"/>
          </p:cNvSpPr>
          <p:nvPr/>
        </p:nvSpPr>
        <p:spPr bwMode="auto">
          <a:xfrm>
            <a:off x="4770438" y="5021263"/>
            <a:ext cx="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1" name="Line 100"/>
          <p:cNvSpPr>
            <a:spLocks noChangeShapeType="1"/>
          </p:cNvSpPr>
          <p:nvPr/>
        </p:nvSpPr>
        <p:spPr bwMode="auto">
          <a:xfrm>
            <a:off x="5405438" y="2747963"/>
            <a:ext cx="866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2" name="Line 101"/>
          <p:cNvSpPr>
            <a:spLocks noChangeShapeType="1"/>
          </p:cNvSpPr>
          <p:nvPr/>
        </p:nvSpPr>
        <p:spPr bwMode="auto">
          <a:xfrm>
            <a:off x="5405438" y="2073275"/>
            <a:ext cx="866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3" name="Line 102"/>
          <p:cNvSpPr>
            <a:spLocks noChangeShapeType="1"/>
          </p:cNvSpPr>
          <p:nvPr/>
        </p:nvSpPr>
        <p:spPr bwMode="auto">
          <a:xfrm flipV="1">
            <a:off x="5405438" y="2133600"/>
            <a:ext cx="866775" cy="614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4" name="Line 103"/>
          <p:cNvSpPr>
            <a:spLocks noChangeShapeType="1"/>
          </p:cNvSpPr>
          <p:nvPr/>
        </p:nvSpPr>
        <p:spPr bwMode="auto">
          <a:xfrm>
            <a:off x="8061325" y="1381125"/>
            <a:ext cx="0" cy="141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5" name="Line 104"/>
          <p:cNvSpPr>
            <a:spLocks noChangeShapeType="1"/>
          </p:cNvSpPr>
          <p:nvPr/>
        </p:nvSpPr>
        <p:spPr bwMode="auto">
          <a:xfrm>
            <a:off x="7542213" y="2073275"/>
            <a:ext cx="519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6" name="Line 105"/>
          <p:cNvSpPr>
            <a:spLocks noChangeShapeType="1"/>
          </p:cNvSpPr>
          <p:nvPr/>
        </p:nvSpPr>
        <p:spPr bwMode="auto">
          <a:xfrm>
            <a:off x="7772400" y="27479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7" name="Line 106"/>
          <p:cNvSpPr>
            <a:spLocks noChangeShapeType="1"/>
          </p:cNvSpPr>
          <p:nvPr/>
        </p:nvSpPr>
        <p:spPr bwMode="auto">
          <a:xfrm>
            <a:off x="6964363" y="2933700"/>
            <a:ext cx="0" cy="2517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8" name="Line 107"/>
          <p:cNvSpPr>
            <a:spLocks noChangeShapeType="1"/>
          </p:cNvSpPr>
          <p:nvPr/>
        </p:nvSpPr>
        <p:spPr bwMode="auto">
          <a:xfrm flipH="1">
            <a:off x="1812925" y="3440113"/>
            <a:ext cx="230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19" name="Line 108"/>
          <p:cNvSpPr>
            <a:spLocks noChangeShapeType="1"/>
          </p:cNvSpPr>
          <p:nvPr/>
        </p:nvSpPr>
        <p:spPr bwMode="auto">
          <a:xfrm flipH="1">
            <a:off x="1827213" y="2073275"/>
            <a:ext cx="2251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0" name="Line 109"/>
          <p:cNvSpPr>
            <a:spLocks noChangeShapeType="1"/>
          </p:cNvSpPr>
          <p:nvPr/>
        </p:nvSpPr>
        <p:spPr bwMode="auto">
          <a:xfrm flipV="1">
            <a:off x="4310063" y="3055938"/>
            <a:ext cx="0" cy="184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1" name="Line 110"/>
          <p:cNvSpPr>
            <a:spLocks noChangeShapeType="1"/>
          </p:cNvSpPr>
          <p:nvPr/>
        </p:nvSpPr>
        <p:spPr bwMode="auto">
          <a:xfrm>
            <a:off x="4310063" y="3608388"/>
            <a:ext cx="0" cy="184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2" name="Line 111"/>
          <p:cNvSpPr>
            <a:spLocks noChangeShapeType="1"/>
          </p:cNvSpPr>
          <p:nvPr/>
        </p:nvSpPr>
        <p:spPr bwMode="auto">
          <a:xfrm flipH="1">
            <a:off x="3443288" y="3792538"/>
            <a:ext cx="866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3" name="Line 112"/>
          <p:cNvSpPr>
            <a:spLocks noChangeShapeType="1"/>
          </p:cNvSpPr>
          <p:nvPr/>
        </p:nvSpPr>
        <p:spPr bwMode="auto">
          <a:xfrm flipH="1">
            <a:off x="3443288" y="3055938"/>
            <a:ext cx="866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4" name="Line 113"/>
          <p:cNvSpPr>
            <a:spLocks noChangeShapeType="1"/>
          </p:cNvSpPr>
          <p:nvPr/>
        </p:nvSpPr>
        <p:spPr bwMode="auto">
          <a:xfrm flipH="1">
            <a:off x="1827213" y="3792538"/>
            <a:ext cx="346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5" name="Line 114"/>
          <p:cNvSpPr>
            <a:spLocks noChangeShapeType="1"/>
          </p:cNvSpPr>
          <p:nvPr/>
        </p:nvSpPr>
        <p:spPr bwMode="auto">
          <a:xfrm flipH="1">
            <a:off x="1827213" y="3055938"/>
            <a:ext cx="346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6" name="Line 115"/>
          <p:cNvSpPr>
            <a:spLocks noChangeShapeType="1"/>
          </p:cNvSpPr>
          <p:nvPr/>
        </p:nvSpPr>
        <p:spPr bwMode="auto">
          <a:xfrm flipH="1">
            <a:off x="1827213" y="4822825"/>
            <a:ext cx="2309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7" name="Line 116"/>
          <p:cNvSpPr>
            <a:spLocks noChangeShapeType="1"/>
          </p:cNvSpPr>
          <p:nvPr/>
        </p:nvSpPr>
        <p:spPr bwMode="auto">
          <a:xfrm flipH="1">
            <a:off x="1827213" y="4162425"/>
            <a:ext cx="2309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28" name="Text Box 117"/>
          <p:cNvSpPr txBox="1">
            <a:spLocks noChangeArrowheads="1"/>
          </p:cNvSpPr>
          <p:nvPr/>
        </p:nvSpPr>
        <p:spPr bwMode="auto">
          <a:xfrm>
            <a:off x="2578100" y="1458913"/>
            <a:ext cx="1327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放下话筒</a:t>
            </a:r>
          </a:p>
        </p:txBody>
      </p:sp>
      <p:sp>
        <p:nvSpPr>
          <p:cNvPr id="63529" name="Text Box 118"/>
          <p:cNvSpPr txBox="1">
            <a:spLocks noChangeArrowheads="1"/>
          </p:cNvSpPr>
          <p:nvPr/>
        </p:nvSpPr>
        <p:spPr bwMode="auto">
          <a:xfrm>
            <a:off x="6040438" y="1397000"/>
            <a:ext cx="1328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放下话筒</a:t>
            </a:r>
          </a:p>
        </p:txBody>
      </p:sp>
      <p:sp>
        <p:nvSpPr>
          <p:cNvPr id="63530" name="Text Box 119"/>
          <p:cNvSpPr txBox="1">
            <a:spLocks noChangeArrowheads="1"/>
          </p:cNvSpPr>
          <p:nvPr/>
        </p:nvSpPr>
        <p:spPr bwMode="auto">
          <a:xfrm>
            <a:off x="4829175" y="1581150"/>
            <a:ext cx="1327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提起话筒</a:t>
            </a:r>
          </a:p>
        </p:txBody>
      </p:sp>
      <p:sp>
        <p:nvSpPr>
          <p:cNvPr id="63531" name="Text Box 120"/>
          <p:cNvSpPr txBox="1">
            <a:spLocks noChangeArrowheads="1"/>
          </p:cNvSpPr>
          <p:nvPr/>
        </p:nvSpPr>
        <p:spPr bwMode="auto">
          <a:xfrm>
            <a:off x="5521325" y="1827213"/>
            <a:ext cx="7508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超时</a:t>
            </a:r>
          </a:p>
        </p:txBody>
      </p:sp>
      <p:sp>
        <p:nvSpPr>
          <p:cNvPr id="63532" name="Text Box 121"/>
          <p:cNvSpPr txBox="1">
            <a:spLocks noChangeArrowheads="1"/>
          </p:cNvSpPr>
          <p:nvPr/>
        </p:nvSpPr>
        <p:spPr bwMode="auto">
          <a:xfrm>
            <a:off x="5926138" y="2257425"/>
            <a:ext cx="749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超时</a:t>
            </a:r>
          </a:p>
        </p:txBody>
      </p:sp>
      <p:sp>
        <p:nvSpPr>
          <p:cNvPr id="63533" name="Text Box 122"/>
          <p:cNvSpPr txBox="1">
            <a:spLocks noChangeArrowheads="1"/>
          </p:cNvSpPr>
          <p:nvPr/>
        </p:nvSpPr>
        <p:spPr bwMode="auto">
          <a:xfrm>
            <a:off x="5549900" y="2747963"/>
            <a:ext cx="981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无效号码</a:t>
            </a:r>
          </a:p>
        </p:txBody>
      </p:sp>
      <p:sp>
        <p:nvSpPr>
          <p:cNvPr id="63534" name="Text Box 123"/>
          <p:cNvSpPr txBox="1">
            <a:spLocks noChangeArrowheads="1"/>
          </p:cNvSpPr>
          <p:nvPr/>
        </p:nvSpPr>
        <p:spPr bwMode="auto">
          <a:xfrm>
            <a:off x="4768850" y="2933700"/>
            <a:ext cx="984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有效号码</a:t>
            </a:r>
          </a:p>
        </p:txBody>
      </p:sp>
      <p:sp>
        <p:nvSpPr>
          <p:cNvPr id="63535" name="Text Box 124"/>
          <p:cNvSpPr txBox="1">
            <a:spLocks noChangeArrowheads="1"/>
          </p:cNvSpPr>
          <p:nvPr/>
        </p:nvSpPr>
        <p:spPr bwMode="auto">
          <a:xfrm>
            <a:off x="4768850" y="4314825"/>
            <a:ext cx="984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对方应答</a:t>
            </a:r>
          </a:p>
        </p:txBody>
      </p:sp>
      <p:sp>
        <p:nvSpPr>
          <p:cNvPr id="63536" name="Text Box 125"/>
          <p:cNvSpPr txBox="1">
            <a:spLocks noChangeArrowheads="1"/>
          </p:cNvSpPr>
          <p:nvPr/>
        </p:nvSpPr>
        <p:spPr bwMode="auto">
          <a:xfrm>
            <a:off x="4770438" y="3608388"/>
            <a:ext cx="750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通路</a:t>
            </a:r>
          </a:p>
        </p:txBody>
      </p:sp>
      <p:sp>
        <p:nvSpPr>
          <p:cNvPr id="63537" name="Text Box 126"/>
          <p:cNvSpPr txBox="1">
            <a:spLocks noChangeArrowheads="1"/>
          </p:cNvSpPr>
          <p:nvPr/>
        </p:nvSpPr>
        <p:spPr bwMode="auto">
          <a:xfrm>
            <a:off x="3038475" y="2379663"/>
            <a:ext cx="1212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一位号码</a:t>
            </a:r>
          </a:p>
        </p:txBody>
      </p:sp>
      <p:sp>
        <p:nvSpPr>
          <p:cNvPr id="63538" name="Text Box 127"/>
          <p:cNvSpPr txBox="1">
            <a:spLocks noChangeArrowheads="1"/>
          </p:cNvSpPr>
          <p:nvPr/>
        </p:nvSpPr>
        <p:spPr bwMode="auto">
          <a:xfrm>
            <a:off x="3444875" y="3792538"/>
            <a:ext cx="1209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中断线忙</a:t>
            </a:r>
          </a:p>
        </p:txBody>
      </p:sp>
      <p:sp>
        <p:nvSpPr>
          <p:cNvPr id="63539" name="Text Box 128"/>
          <p:cNvSpPr txBox="1">
            <a:spLocks noChangeArrowheads="1"/>
          </p:cNvSpPr>
          <p:nvPr/>
        </p:nvSpPr>
        <p:spPr bwMode="auto">
          <a:xfrm>
            <a:off x="3471863" y="3055938"/>
            <a:ext cx="1212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号码忙</a:t>
            </a:r>
          </a:p>
        </p:txBody>
      </p:sp>
      <p:sp>
        <p:nvSpPr>
          <p:cNvPr id="63540" name="Line 129"/>
          <p:cNvSpPr>
            <a:spLocks noChangeShapeType="1"/>
          </p:cNvSpPr>
          <p:nvPr/>
        </p:nvSpPr>
        <p:spPr bwMode="auto">
          <a:xfrm flipH="1">
            <a:off x="1827213" y="2747963"/>
            <a:ext cx="2309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41" name="Line 130"/>
          <p:cNvSpPr>
            <a:spLocks noChangeShapeType="1"/>
          </p:cNvSpPr>
          <p:nvPr/>
        </p:nvSpPr>
        <p:spPr bwMode="auto">
          <a:xfrm flipV="1">
            <a:off x="4367213" y="2379663"/>
            <a:ext cx="0" cy="184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42" name="Line 131"/>
          <p:cNvSpPr>
            <a:spLocks noChangeShapeType="1"/>
          </p:cNvSpPr>
          <p:nvPr/>
        </p:nvSpPr>
        <p:spPr bwMode="auto">
          <a:xfrm flipH="1">
            <a:off x="3905250" y="2379663"/>
            <a:ext cx="461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43" name="Line 132"/>
          <p:cNvSpPr>
            <a:spLocks noChangeShapeType="1"/>
          </p:cNvSpPr>
          <p:nvPr/>
        </p:nvSpPr>
        <p:spPr bwMode="auto">
          <a:xfrm>
            <a:off x="3905250" y="2379663"/>
            <a:ext cx="0" cy="246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44" name="Line 133"/>
          <p:cNvSpPr>
            <a:spLocks noChangeShapeType="1"/>
          </p:cNvSpPr>
          <p:nvPr/>
        </p:nvSpPr>
        <p:spPr bwMode="auto">
          <a:xfrm>
            <a:off x="3905250" y="2625725"/>
            <a:ext cx="23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3545" name="Text Box 134"/>
          <p:cNvSpPr txBox="1">
            <a:spLocks noChangeArrowheads="1"/>
          </p:cNvSpPr>
          <p:nvPr/>
        </p:nvSpPr>
        <p:spPr bwMode="auto">
          <a:xfrm>
            <a:off x="4756150" y="4972050"/>
            <a:ext cx="13985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对方电话挂断</a:t>
            </a:r>
          </a:p>
        </p:txBody>
      </p:sp>
      <p:sp>
        <p:nvSpPr>
          <p:cNvPr id="63546" name="Text Box 135"/>
          <p:cNvSpPr txBox="1">
            <a:spLocks noChangeArrowheads="1"/>
          </p:cNvSpPr>
          <p:nvPr/>
        </p:nvSpPr>
        <p:spPr bwMode="auto">
          <a:xfrm>
            <a:off x="6965950" y="3927475"/>
            <a:ext cx="9794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kumimoji="1" lang="zh-CN" altLang="en-US" sz="1400">
                <a:solidFill>
                  <a:schemeClr val="tx1"/>
                </a:solidFill>
              </a:rPr>
              <a:t>信息送完</a:t>
            </a:r>
          </a:p>
        </p:txBody>
      </p:sp>
      <p:sp>
        <p:nvSpPr>
          <p:cNvPr id="414856" name="Text Box 136"/>
          <p:cNvSpPr txBox="1">
            <a:spLocks noChangeArrowheads="1"/>
          </p:cNvSpPr>
          <p:nvPr/>
        </p:nvSpPr>
        <p:spPr bwMode="auto">
          <a:xfrm>
            <a:off x="0" y="188913"/>
            <a:ext cx="3897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打电话的状态图</a:t>
            </a:r>
          </a:p>
        </p:txBody>
      </p:sp>
      <p:sp>
        <p:nvSpPr>
          <p:cNvPr id="63548" name="Text Box 137"/>
          <p:cNvSpPr txBox="1">
            <a:spLocks noChangeArrowheads="1"/>
          </p:cNvSpPr>
          <p:nvPr/>
        </p:nvSpPr>
        <p:spPr bwMode="auto">
          <a:xfrm>
            <a:off x="3670300" y="6042025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chemeClr val="tx1"/>
                </a:solidFill>
              </a:rPr>
              <a:t>       电话机的状态图</a:t>
            </a:r>
          </a:p>
        </p:txBody>
      </p:sp>
      <p:sp>
        <p:nvSpPr>
          <p:cNvPr id="63549" name="Line 138"/>
          <p:cNvSpPr>
            <a:spLocks noChangeShapeType="1"/>
          </p:cNvSpPr>
          <p:nvPr/>
        </p:nvSpPr>
        <p:spPr bwMode="auto">
          <a:xfrm>
            <a:off x="1827213" y="1398588"/>
            <a:ext cx="0" cy="403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550" name="Oval 139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6580188" y="6580188"/>
            <a:ext cx="685800" cy="304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51" name="Oval 14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418388" y="6580188"/>
            <a:ext cx="685800" cy="304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52" name="Oval 14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332788" y="6551613"/>
            <a:ext cx="685800" cy="36195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53" name="Rectangle 142"/>
          <p:cNvSpPr>
            <a:spLocks noChangeArrowheads="1"/>
          </p:cNvSpPr>
          <p:nvPr/>
        </p:nvSpPr>
        <p:spPr bwMode="auto">
          <a:xfrm>
            <a:off x="7875588" y="560388"/>
            <a:ext cx="1447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700">
                <a:solidFill>
                  <a:srgbClr val="053087"/>
                </a:solidFill>
                <a:latin typeface="宋体" charset="-122"/>
              </a:rPr>
              <a:t>状态图举例</a:t>
            </a:r>
          </a:p>
        </p:txBody>
      </p:sp>
      <p:sp>
        <p:nvSpPr>
          <p:cNvPr id="63554" name="Oval 143"/>
          <p:cNvSpPr>
            <a:spLocks noChangeArrowheads="1"/>
          </p:cNvSpPr>
          <p:nvPr/>
        </p:nvSpPr>
        <p:spPr bwMode="auto">
          <a:xfrm>
            <a:off x="4616450" y="584200"/>
            <a:ext cx="358775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555" name="Line 144"/>
          <p:cNvSpPr>
            <a:spLocks noChangeShapeType="1"/>
          </p:cNvSpPr>
          <p:nvPr/>
        </p:nvSpPr>
        <p:spPr bwMode="auto">
          <a:xfrm>
            <a:off x="4822825" y="800100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856" grpId="0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1719263"/>
            <a:ext cx="7291388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927100" y="417513"/>
            <a:ext cx="65039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数据库操作对象</a:t>
            </a:r>
            <a:r>
              <a:rPr lang="en-US" altLang="zh-CN" sz="4000" dirty="0" err="1">
                <a:solidFill>
                  <a:srgbClr val="0000FF"/>
                </a:solidFill>
                <a:cs typeface="Times New Roman" pitchFamily="18" charset="0"/>
              </a:rPr>
              <a:t>SqlOperators</a:t>
            </a:r>
            <a:endParaRPr lang="en-US" altLang="zh-CN" sz="4000" dirty="0">
              <a:solidFill>
                <a:srgbClr val="0000FF"/>
              </a:solidFill>
              <a:cs typeface="Times New Roman" pitchFamily="18" charset="0"/>
            </a:endParaRPr>
          </a:p>
          <a:p>
            <a:pPr algn="l" eaLnBrk="0" hangingPunct="0"/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          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生命周期状态图</a:t>
            </a:r>
          </a:p>
        </p:txBody>
      </p:sp>
    </p:spTree>
  </p:cSld>
  <p:clrMapOvr>
    <a:masterClrMapping/>
  </p:clrMapOvr>
  <p:transition>
    <p:pull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01570" y="1944570"/>
            <a:ext cx="6120680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P 256</a:t>
            </a:r>
          </a:p>
          <a:p>
            <a:pPr algn="l"/>
            <a:r>
              <a:rPr lang="zh-CN" altLang="en-US" sz="2800" dirty="0">
                <a:solidFill>
                  <a:schemeClr val="tx1"/>
                </a:solidFill>
              </a:rPr>
              <a:t>      用面向对象分析方法，即</a:t>
            </a:r>
            <a:r>
              <a:rPr lang="en-US" altLang="zh-CN" sz="2800" dirty="0">
                <a:solidFill>
                  <a:schemeClr val="tx1"/>
                </a:solidFill>
              </a:rPr>
              <a:t>UML</a:t>
            </a:r>
            <a:r>
              <a:rPr lang="zh-CN" altLang="en-US" sz="2800" dirty="0">
                <a:solidFill>
                  <a:schemeClr val="tx1"/>
                </a:solidFill>
              </a:rPr>
              <a:t>方法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  <a:latin typeface="Times" pitchFamily="18" charset="0"/>
              </a:rPr>
              <a:t>		T1</a:t>
            </a:r>
          </a:p>
          <a:p>
            <a:pPr algn="l"/>
            <a:r>
              <a:rPr lang="en-US" altLang="zh-CN" sz="2800" dirty="0">
                <a:solidFill>
                  <a:schemeClr val="tx1"/>
                </a:solidFill>
                <a:latin typeface="Times" pitchFamily="18" charset="0"/>
              </a:rPr>
              <a:t>		T2</a:t>
            </a:r>
          </a:p>
          <a:p>
            <a:pPr algn="l"/>
            <a:r>
              <a:rPr lang="en-US" altLang="zh-CN" sz="2800" dirty="0">
                <a:solidFill>
                  <a:schemeClr val="tx1"/>
                </a:solidFill>
                <a:latin typeface="Times" pitchFamily="18" charset="0"/>
              </a:rPr>
              <a:t>		T3</a:t>
            </a:r>
          </a:p>
          <a:p>
            <a:pPr algn="l"/>
            <a:r>
              <a:rPr lang="en-US" altLang="zh-CN" sz="2800" dirty="0">
                <a:solidFill>
                  <a:schemeClr val="tx1"/>
                </a:solidFill>
                <a:latin typeface="Times" pitchFamily="18" charset="0"/>
              </a:rPr>
              <a:t>		T4</a:t>
            </a:r>
          </a:p>
          <a:p>
            <a:pPr algn="l"/>
            <a:r>
              <a:rPr lang="en-US" altLang="zh-CN" sz="2800" dirty="0">
                <a:solidFill>
                  <a:schemeClr val="tx2"/>
                </a:solidFill>
                <a:latin typeface="Times" pitchFamily="18" charset="0"/>
              </a:rPr>
              <a:t> </a:t>
            </a:r>
            <a:endParaRPr lang="zh-CN" altLang="en-US" sz="2800" dirty="0">
              <a:solidFill>
                <a:schemeClr val="tx2"/>
              </a:solidFill>
              <a:latin typeface="Times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21190" y="548680"/>
            <a:ext cx="585101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Homework    </a:t>
            </a:r>
            <a:r>
              <a:rPr lang="en-US" altLang="zh-CN" sz="4000" dirty="0" smtClean="0">
                <a:solidFill>
                  <a:srgbClr val="0000FF"/>
                </a:solidFill>
                <a:cs typeface="Times New Roman" pitchFamily="18" charset="0"/>
              </a:rPr>
              <a:t>2024-10-12</a:t>
            </a:r>
            <a:endParaRPr lang="en-US" altLang="zh-CN" sz="4000" dirty="0">
              <a:solidFill>
                <a:srgbClr val="0000FF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884057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ChangeArrowheads="1"/>
          </p:cNvSpPr>
          <p:nvPr/>
        </p:nvSpPr>
        <p:spPr bwMode="auto">
          <a:xfrm>
            <a:off x="566555" y="368660"/>
            <a:ext cx="36718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>
              <a:buFont typeface="Wingdings" pitchFamily="2" charset="2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例子</a:t>
            </a:r>
            <a:r>
              <a:rPr lang="en-US" altLang="zh-CN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1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： 电梯</a:t>
            </a:r>
            <a:endParaRPr lang="en-US" altLang="en-US" sz="4000" dirty="0">
              <a:solidFill>
                <a:srgbClr val="0000FF"/>
              </a:solidFill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3553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462213"/>
            <a:ext cx="5462588" cy="306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5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22288" y="1854200"/>
            <a:ext cx="792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1" lang="zh-CN" altLang="en-US" sz="2800" dirty="0">
                <a:cs typeface="Times New Roman" panose="02020603050405020304" pitchFamily="18" charset="0"/>
              </a:rPr>
              <a:t>识别角色必须从系统本身的问题域出发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66555" y="368660"/>
            <a:ext cx="5257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ea typeface="黑体" pitchFamily="49" charset="-122"/>
                <a:cs typeface="Times New Roman" panose="02020603050405020304" pitchFamily="18" charset="0"/>
              </a:rPr>
              <a:t>如何识别角色</a:t>
            </a:r>
            <a:r>
              <a:rPr lang="en-US" altLang="zh-CN" sz="4000" dirty="0">
                <a:solidFill>
                  <a:srgbClr val="0000FF"/>
                </a:solidFill>
                <a:ea typeface="黑体" pitchFamily="49" charset="-122"/>
                <a:cs typeface="Times New Roman" panose="02020603050405020304" pitchFamily="18" charset="0"/>
              </a:rPr>
              <a:t>(Actor)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836613" y="2528888"/>
            <a:ext cx="7467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谁或什么使用该系统？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交互中，它们扮演什么角色？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谁安装系统？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谁启动和关闭系统？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谁维护系统？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与该系统交互的是其他什么系统？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谁从该系统获取信息，谁提供信息给系统？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有什么事情发生在固定时间？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76250" y="18864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例：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ATM</a:t>
            </a:r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系统的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Actor</a:t>
            </a:r>
          </a:p>
        </p:txBody>
      </p:sp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566555" y="1673805"/>
            <a:ext cx="7773987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2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200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谁使用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ATM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系统的主要功能（提款）？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答：储户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、谁使用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ATM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系统的支持以完成日常工作任务？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答：出纳员？还不肯定，先放在这里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、谁来维护、管理并保持系统正常运行？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 </a:t>
            </a:r>
            <a:r>
              <a:rPr lang="en-US" altLang="zh-CN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ATM</a:t>
            </a: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系统工程师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、该系统需要和哪些系统交互？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答：目前还不清楚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ATM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系统需要处理哪些设备？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答：读卡机、吐钱设备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、谁对</a:t>
            </a:r>
            <a:r>
              <a:rPr lang="en-US" altLang="zh-CN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ATM</a:t>
            </a:r>
            <a:r>
              <a:rPr lang="zh-CN" altLang="en-US" sz="2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系统运行的结果感兴趣？</a:t>
            </a:r>
          </a:p>
          <a:p>
            <a:pPr marL="469900" indent="-469900" algn="l" eaLnBrk="0" hangingPunct="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zh-CN" altLang="en-US" sz="22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答：银行会计、储户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7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57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57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57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57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57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57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9" grpId="0" build="p"/>
    </p:bldLst>
  </p:timing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7437</TotalTime>
  <Pages>0</Pages>
  <Words>3433</Words>
  <Characters>0</Characters>
  <Application>Microsoft Office PowerPoint</Application>
  <DocSecurity>0</DocSecurity>
  <PresentationFormat>全屏显示(4:3)</PresentationFormat>
  <Lines>0</Lines>
  <Paragraphs>847</Paragraphs>
  <Slides>63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63</vt:i4>
      </vt:variant>
    </vt:vector>
  </HeadingPairs>
  <TitlesOfParts>
    <vt:vector size="76" baseType="lpstr">
      <vt:lpstr>Monotype Sorts</vt:lpstr>
      <vt:lpstr>黑体</vt:lpstr>
      <vt:lpstr>楷体_GB2312</vt:lpstr>
      <vt:lpstr>宋体</vt:lpstr>
      <vt:lpstr>Arial</vt:lpstr>
      <vt:lpstr>Calibri</vt:lpstr>
      <vt:lpstr>Symbol</vt:lpstr>
      <vt:lpstr>Times</vt:lpstr>
      <vt:lpstr>Times New Roman</vt:lpstr>
      <vt:lpstr>Verdana</vt:lpstr>
      <vt:lpstr>Wingdings</vt:lpstr>
      <vt:lpstr>2_Profile</vt:lpstr>
      <vt:lpstr>3_Profile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828</cp:revision>
  <cp:lastPrinted>1899-12-30T00:00:00Z</cp:lastPrinted>
  <dcterms:created xsi:type="dcterms:W3CDTF">2008-08-06T12:32:32Z</dcterms:created>
  <dcterms:modified xsi:type="dcterms:W3CDTF">2024-10-11T15:24:31Z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